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2" r:id="rId4"/>
  </p:sldMasterIdLst>
  <p:notesMasterIdLst>
    <p:notesMasterId r:id="rId7"/>
  </p:notesMasterIdLst>
  <p:handoutMasterIdLst>
    <p:handoutMasterId r:id="rId8"/>
  </p:handoutMasterIdLst>
  <p:sldIdLst>
    <p:sldId id="4541" r:id="rId5"/>
    <p:sldId id="4542" r:id="rId6"/>
  </p:sldIdLst>
  <p:sldSz cx="9144000" cy="5715000" type="screen16x10"/>
  <p:notesSz cx="6858000" cy="9144000"/>
  <p:defaultTextStyle>
    <a:defPPr>
      <a:defRPr lang="en-US"/>
    </a:defPPr>
    <a:lvl1pPr marL="0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1pPr>
    <a:lvl2pPr marL="213970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2pPr>
    <a:lvl3pPr marL="427939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3pPr>
    <a:lvl4pPr marL="641909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4pPr>
    <a:lvl5pPr marL="85587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5pPr>
    <a:lvl6pPr marL="106984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6pPr>
    <a:lvl7pPr marL="128381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7pPr>
    <a:lvl8pPr marL="1497787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8pPr>
    <a:lvl9pPr marL="1711757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6" userDrawn="1">
          <p15:clr>
            <a:srgbClr val="A4A3A4"/>
          </p15:clr>
        </p15:guide>
        <p15:guide id="2" orient="horz" pos="3240" userDrawn="1">
          <p15:clr>
            <a:srgbClr val="A4A3A4"/>
          </p15:clr>
        </p15:guide>
        <p15:guide id="3" orient="horz" pos="1233" userDrawn="1">
          <p15:clr>
            <a:srgbClr val="A4A3A4"/>
          </p15:clr>
        </p15:guide>
        <p15:guide id="4" orient="horz" pos="2210" userDrawn="1">
          <p15:clr>
            <a:srgbClr val="A4A3A4"/>
          </p15:clr>
        </p15:guide>
        <p15:guide id="5" orient="horz" pos="290" userDrawn="1">
          <p15:clr>
            <a:srgbClr val="A4A3A4"/>
          </p15:clr>
        </p15:guide>
        <p15:guide id="6" orient="horz" pos="760" userDrawn="1">
          <p15:clr>
            <a:srgbClr val="A4A3A4"/>
          </p15:clr>
        </p15:guide>
        <p15:guide id="7" orient="horz" pos="2683" userDrawn="1">
          <p15:clr>
            <a:srgbClr val="A4A3A4"/>
          </p15:clr>
        </p15:guide>
        <p15:guide id="8" orient="horz" pos="3169" userDrawn="1">
          <p15:clr>
            <a:srgbClr val="A4A3A4"/>
          </p15:clr>
        </p15:guide>
        <p15:guide id="9" pos="289" userDrawn="1">
          <p15:clr>
            <a:srgbClr val="A4A3A4"/>
          </p15:clr>
        </p15:guide>
        <p15:guide id="10" pos="5472" userDrawn="1">
          <p15:clr>
            <a:srgbClr val="A4A3A4"/>
          </p15:clr>
        </p15:guide>
        <p15:guide id="11" pos="2060" userDrawn="1">
          <p15:clr>
            <a:srgbClr val="A4A3A4"/>
          </p15:clr>
        </p15:guide>
        <p15:guide id="12" pos="3696" userDrawn="1">
          <p15:clr>
            <a:srgbClr val="A4A3A4"/>
          </p15:clr>
        </p15:guide>
        <p15:guide id="13" pos="4581" userDrawn="1">
          <p15:clr>
            <a:srgbClr val="A4A3A4"/>
          </p15:clr>
        </p15:guide>
        <p15:guide id="14" pos="2951" userDrawn="1">
          <p15:clr>
            <a:srgbClr val="A4A3A4"/>
          </p15:clr>
        </p15:guide>
        <p15:guide id="15" pos="2811" userDrawn="1">
          <p15:clr>
            <a:srgbClr val="A4A3A4"/>
          </p15:clr>
        </p15:guide>
        <p15:guide id="16" pos="1178" userDrawn="1">
          <p15:clr>
            <a:srgbClr val="A4A3A4"/>
          </p15:clr>
        </p15:guide>
        <p15:guide id="17" pos="285" userDrawn="1">
          <p15:clr>
            <a:srgbClr val="A4A3A4"/>
          </p15:clr>
        </p15:guide>
        <p15:guide id="18" pos="5456" userDrawn="1">
          <p15:clr>
            <a:srgbClr val="A4A3A4"/>
          </p15:clr>
        </p15:guide>
        <p15:guide id="19" pos="1056" userDrawn="1">
          <p15:clr>
            <a:srgbClr val="A4A3A4"/>
          </p15:clr>
        </p15:guide>
        <p15:guide id="20" orient="horz" pos="620" userDrawn="1">
          <p15:clr>
            <a:srgbClr val="A4A3A4"/>
          </p15:clr>
        </p15:guide>
        <p15:guide id="21" orient="horz" pos="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FF0"/>
    <a:srgbClr val="717171"/>
    <a:srgbClr val="272727"/>
    <a:srgbClr val="666666"/>
    <a:srgbClr val="C8C8C8"/>
    <a:srgbClr val="1C1C1C"/>
    <a:srgbClr val="333333"/>
    <a:srgbClr val="FF0066"/>
    <a:srgbClr val="CC0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89" autoAdjust="0"/>
    <p:restoredTop sz="88415" autoAdjust="0"/>
  </p:normalViewPr>
  <p:slideViewPr>
    <p:cSldViewPr snapToGrid="0" snapToObjects="1">
      <p:cViewPr varScale="1">
        <p:scale>
          <a:sx n="101" d="100"/>
          <a:sy n="101" d="100"/>
        </p:scale>
        <p:origin x="208" y="712"/>
      </p:cViewPr>
      <p:guideLst>
        <p:guide orient="horz" pos="1726"/>
        <p:guide orient="horz" pos="3240"/>
        <p:guide orient="horz" pos="1233"/>
        <p:guide orient="horz" pos="2210"/>
        <p:guide orient="horz" pos="290"/>
        <p:guide orient="horz" pos="760"/>
        <p:guide orient="horz" pos="2683"/>
        <p:guide orient="horz" pos="3169"/>
        <p:guide pos="289"/>
        <p:guide pos="5472"/>
        <p:guide pos="2060"/>
        <p:guide pos="3696"/>
        <p:guide pos="4581"/>
        <p:guide pos="2951"/>
        <p:guide pos="2811"/>
        <p:guide pos="1178"/>
        <p:guide pos="285"/>
        <p:guide pos="5456"/>
        <p:guide pos="1056"/>
        <p:guide orient="horz" pos="620"/>
        <p:guide orient="horz" pos="1800"/>
      </p:guideLst>
    </p:cSldViewPr>
  </p:slideViewPr>
  <p:outlineViewPr>
    <p:cViewPr>
      <p:scale>
        <a:sx n="33" d="100"/>
        <a:sy n="33" d="100"/>
      </p:scale>
      <p:origin x="246" y="73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>
        <p:scale>
          <a:sx n="170" d="100"/>
          <a:sy n="170" d="100"/>
        </p:scale>
        <p:origin x="1536" y="-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571500" y="152811"/>
            <a:ext cx="5715000" cy="458788"/>
          </a:xfrm>
          <a:prstGeom prst="rect">
            <a:avLst/>
          </a:prstGeom>
        </p:spPr>
        <p:txBody>
          <a:bodyPr vert="horz" lIns="0" tIns="91440" rIns="91440" bIns="45720" rtlCol="0"/>
          <a:lstStyle>
            <a:lvl1pPr algn="l">
              <a:defRPr sz="1000" b="1">
                <a:solidFill>
                  <a:srgbClr val="7F7F7F"/>
                </a:solidFill>
                <a:latin typeface="+mj-lt"/>
              </a:defRPr>
            </a:lvl1pPr>
          </a:lstStyle>
          <a:p>
            <a:r>
              <a:rPr lang="en-US" b="0" dirty="0">
                <a:latin typeface="Microsoft YaHei" panose="020B0503020204020204" pitchFamily="34" charset="-122"/>
              </a:rPr>
              <a:t>Why the Lean Start-up Changes Everything 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</a:endParaRPr>
          </a:p>
          <a:p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</a:rPr>
              <a:t>Based on the article by Steve Blank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71500" y="554636"/>
            <a:ext cx="5715001" cy="749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1500" y="8606999"/>
            <a:ext cx="5715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453440" y="8632542"/>
            <a:ext cx="2637563" cy="2610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latin typeface="+mj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© 2017 Harvard Business School Publishing. </a:t>
            </a:r>
            <a:b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</a:b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All </a:t>
            </a:r>
            <a:r>
              <a:rPr lang="de-DE" sz="600" spc="-3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rights</a:t>
            </a: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lang="de-DE" sz="600" spc="-3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reserved</a:t>
            </a: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.      </a:t>
            </a:r>
            <a:endParaRPr lang="en-US" sz="800" spc="-3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7" y="8632542"/>
            <a:ext cx="359007" cy="219456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6091003" y="8703704"/>
            <a:ext cx="195497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F19303DE-3E45-4DD3-9505-92EF4803EF97}" type="slidenum">
              <a:rPr lang="en-US" sz="6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pPr algn="r"/>
              <a:t>‹#›</a:t>
            </a:fld>
            <a:endParaRPr lang="en-US" sz="600" spc="-3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213" y="876300"/>
            <a:ext cx="6305550" cy="39401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r>
              <a:rPr lang="en-US" dirty="0"/>
              <a:t> </a:t>
            </a:r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1500" y="5029200"/>
            <a:ext cx="5715000" cy="338865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Placeholder 1"/>
          <p:cNvSpPr>
            <a:spLocks noGrp="1"/>
          </p:cNvSpPr>
          <p:nvPr>
            <p:ph type="hdr" sz="quarter"/>
          </p:nvPr>
        </p:nvSpPr>
        <p:spPr>
          <a:xfrm>
            <a:off x="571500" y="152811"/>
            <a:ext cx="5715000" cy="458788"/>
          </a:xfrm>
          <a:prstGeom prst="rect">
            <a:avLst/>
          </a:prstGeom>
        </p:spPr>
        <p:txBody>
          <a:bodyPr vert="horz" lIns="0" tIns="91440" rIns="91440" bIns="45720" rtlCol="0"/>
          <a:lstStyle>
            <a:lvl1pPr algn="l">
              <a:defRPr sz="1000" b="1">
                <a:solidFill>
                  <a:srgbClr val="7F7F7F"/>
                </a:solidFill>
                <a:latin typeface="+mj-lt"/>
              </a:defRPr>
            </a:lvl1pPr>
          </a:lstStyle>
          <a:p>
            <a:r>
              <a:rPr lang="en-US" b="0" dirty="0">
                <a:latin typeface="Microsoft YaHei" panose="020B0503020204020204" pitchFamily="34" charset="-122"/>
              </a:rPr>
              <a:t>Why the Lean Start-up Changes Everything 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</a:endParaRPr>
          </a:p>
          <a:p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</a:rPr>
              <a:t>Based on the article by Steve Blank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71500" y="554636"/>
            <a:ext cx="5715001" cy="749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71500" y="8606999"/>
            <a:ext cx="5715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53440" y="8632542"/>
            <a:ext cx="2637563" cy="2610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latin typeface="+mj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© 2017 Harvard Business School Publishing. </a:t>
            </a:r>
            <a:b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</a:b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All </a:t>
            </a:r>
            <a:r>
              <a:rPr lang="de-DE" sz="600" spc="-3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rights</a:t>
            </a: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lang="de-DE" sz="600" spc="-3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reserved</a:t>
            </a:r>
            <a:r>
              <a:rPr lang="de-DE" sz="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.      </a:t>
            </a:r>
            <a:endParaRPr lang="en-US" sz="800" spc="-3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7" y="8632542"/>
            <a:ext cx="359007" cy="219456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6091003" y="8703704"/>
            <a:ext cx="195497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F19303DE-3E45-4DD3-9505-92EF4803EF97}" type="slidenum">
              <a:rPr lang="en-US" sz="600" b="0" i="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pPr algn="r"/>
              <a:t>‹#›</a:t>
            </a:fld>
            <a:endParaRPr lang="en-US" sz="600" b="0" i="0" spc="-30" dirty="0">
              <a:solidFill>
                <a:schemeClr val="tx1">
                  <a:lumMod val="50000"/>
                  <a:lumOff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51353" indent="-53492" algn="l" defTabSz="427939" rtl="0" eaLnBrk="1" latinLnBrk="0" hangingPunct="1">
      <a:lnSpc>
        <a:spcPct val="110000"/>
      </a:lnSpc>
      <a:spcBef>
        <a:spcPts val="140"/>
      </a:spcBef>
      <a:buFont typeface="Arial" panose="020B0604020202020204" pitchFamily="34" charset="0"/>
      <a:buChar char="•"/>
      <a:defRPr sz="468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1pPr>
    <a:lvl2pPr marL="186481" indent="-52007" algn="l" defTabSz="427939" rtl="0" eaLnBrk="1" latinLnBrk="0" hangingPunct="1">
      <a:lnSpc>
        <a:spcPct val="100000"/>
      </a:lnSpc>
      <a:spcBef>
        <a:spcPts val="140"/>
      </a:spcBef>
      <a:buFont typeface="Arial" panose="020B0604020202020204" pitchFamily="34" charset="0"/>
      <a:buChar char="•"/>
      <a:defRPr sz="468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2pPr>
    <a:lvl3pPr marL="186481" indent="-52007" algn="l" defTabSz="427939" rtl="0" eaLnBrk="1" latinLnBrk="0" hangingPunct="1">
      <a:lnSpc>
        <a:spcPct val="95000"/>
      </a:lnSpc>
      <a:spcBef>
        <a:spcPts val="140"/>
      </a:spcBef>
      <a:buFont typeface="Arial" panose="020B0604020202020204" pitchFamily="34" charset="0"/>
      <a:buChar char="•"/>
      <a:defRPr sz="468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3pPr>
    <a:lvl4pPr marL="186481" indent="-52007" algn="l" defTabSz="427939" rtl="0" eaLnBrk="1" latinLnBrk="0" hangingPunct="1">
      <a:lnSpc>
        <a:spcPct val="95000"/>
      </a:lnSpc>
      <a:spcBef>
        <a:spcPts val="140"/>
      </a:spcBef>
      <a:buFont typeface="Arial" panose="020B0604020202020204" pitchFamily="34" charset="0"/>
      <a:buChar char="•"/>
      <a:defRPr sz="468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4pPr>
    <a:lvl5pPr marL="186481" indent="-52007" algn="l" defTabSz="427939" rtl="0" eaLnBrk="1" latinLnBrk="0" hangingPunct="1">
      <a:lnSpc>
        <a:spcPct val="95000"/>
      </a:lnSpc>
      <a:spcBef>
        <a:spcPts val="140"/>
      </a:spcBef>
      <a:buFont typeface="Arial" panose="020B0604020202020204" pitchFamily="34" charset="0"/>
      <a:buChar char="•"/>
      <a:defRPr sz="468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5pPr>
    <a:lvl6pPr marL="1069848" algn="l" defTabSz="427939" rtl="0" eaLnBrk="1" latinLnBrk="0" hangingPunct="1">
      <a:defRPr sz="562" kern="1200">
        <a:solidFill>
          <a:schemeClr val="tx1"/>
        </a:solidFill>
        <a:latin typeface="+mn-lt"/>
        <a:ea typeface="+mn-ea"/>
        <a:cs typeface="+mn-cs"/>
      </a:defRPr>
    </a:lvl6pPr>
    <a:lvl7pPr marL="1283818" algn="l" defTabSz="427939" rtl="0" eaLnBrk="1" latinLnBrk="0" hangingPunct="1">
      <a:defRPr sz="562" kern="1200">
        <a:solidFill>
          <a:schemeClr val="tx1"/>
        </a:solidFill>
        <a:latin typeface="+mn-lt"/>
        <a:ea typeface="+mn-ea"/>
        <a:cs typeface="+mn-cs"/>
      </a:defRPr>
    </a:lvl7pPr>
    <a:lvl8pPr marL="1497787" algn="l" defTabSz="427939" rtl="0" eaLnBrk="1" latinLnBrk="0" hangingPunct="1">
      <a:defRPr sz="562" kern="1200">
        <a:solidFill>
          <a:schemeClr val="tx1"/>
        </a:solidFill>
        <a:latin typeface="+mn-lt"/>
        <a:ea typeface="+mn-ea"/>
        <a:cs typeface="+mn-cs"/>
      </a:defRPr>
    </a:lvl8pPr>
    <a:lvl9pPr marL="1711757" algn="l" defTabSz="427939" rtl="0" eaLnBrk="1" latinLnBrk="0" hangingPunct="1">
      <a:defRPr sz="5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tiff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BE806F-62CD-E644-89AA-BDABCC896166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F94B12-A722-F143-94A2-FD792B6E945E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BBE646-2838-294A-86C4-4728EE021778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7EAD8-B8C5-2143-B0A2-7A1D0D62745D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5162DB-D336-E341-BDF9-A25A7527C33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3AC22-9FA5-444F-A6D6-02ABC2188C5F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24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BE806F-62CD-E644-89AA-BDABCC896166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F94B12-A722-F143-94A2-FD792B6E945E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BBE646-2838-294A-86C4-4728EE021778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7EAD8-B8C5-2143-B0A2-7A1D0D62745D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5162DB-D336-E341-BDF9-A25A7527C33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3AC22-9FA5-444F-A6D6-02ABC2188C5F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635" y="418042"/>
            <a:ext cx="3349925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1.2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635" y="1246910"/>
            <a:ext cx="3349925" cy="40500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200" b="0" i="0" smtClean="0">
                <a:solidFill>
                  <a:schemeClr val="tx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418042"/>
            <a:ext cx="4572000" cy="4878917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PingFang SC" panose="020B0400000000000000" pitchFamily="34" charset="-122"/>
              </a:defRPr>
            </a:lvl1pPr>
          </a:lstStyle>
          <a:p>
            <a:r>
              <a:rPr kumimoji="1" lang="zh-CN" altLang="en-US"/>
              <a:t>单击图标添加图片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322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1" y="418042"/>
            <a:ext cx="3699164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2.1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1343808"/>
            <a:ext cx="3699164" cy="39531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200" b="0" i="0" smtClean="0">
                <a:solidFill>
                  <a:schemeClr val="tx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410212" cy="5715000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PingFang SC" panose="020B0400000000000000" pitchFamily="34" charset="-122"/>
              </a:defRPr>
            </a:lvl1pPr>
          </a:lstStyle>
          <a:p>
            <a:r>
              <a:rPr kumimoji="1" lang="zh-CN" altLang="en-US"/>
              <a:t>单击图标添加图片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452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445" y="418042"/>
            <a:ext cx="3673837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2.2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445" y="1343808"/>
            <a:ext cx="3673837" cy="39531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200" b="0" i="0" smtClean="0">
                <a:solidFill>
                  <a:schemeClr val="tx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33789" y="0"/>
            <a:ext cx="3410212" cy="5715000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PingFang SC" panose="020B0400000000000000" pitchFamily="34" charset="-122"/>
              </a:defRPr>
            </a:lvl1pPr>
          </a:lstStyle>
          <a:p>
            <a:r>
              <a:rPr kumimoji="1" lang="zh-CN" altLang="en-US"/>
              <a:t>单击图标添加图片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876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51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无logo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658245-8C1D-F549-BE6A-D71A45B7F6D2}"/>
              </a:ext>
            </a:extLst>
          </p:cNvPr>
          <p:cNvSpPr/>
          <p:nvPr userDrawn="1"/>
        </p:nvSpPr>
        <p:spPr>
          <a:xfrm>
            <a:off x="7804404" y="0"/>
            <a:ext cx="1062990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32"/>
          </a:p>
        </p:txBody>
      </p:sp>
    </p:spTree>
    <p:extLst>
      <p:ext uri="{BB962C8B-B14F-4D97-AF65-F5344CB8AC3E}">
        <p14:creationId xmlns:p14="http://schemas.microsoft.com/office/powerpoint/2010/main" val="242854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（课程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>
            <a:extLst>
              <a:ext uri="{FF2B5EF4-FFF2-40B4-BE49-F238E27FC236}">
                <a16:creationId xmlns:a16="http://schemas.microsoft.com/office/drawing/2014/main" id="{77CE2DA9-12C8-744E-8472-07FA5A7E8B21}"/>
              </a:ext>
            </a:extLst>
          </p:cNvPr>
          <p:cNvSpPr/>
          <p:nvPr userDrawn="1"/>
        </p:nvSpPr>
        <p:spPr>
          <a:xfrm>
            <a:off x="1141589" y="3601204"/>
            <a:ext cx="1588759" cy="31595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1200" b="0" i="0" dirty="0">
                <a:latin typeface="PingFang SC" panose="020B0400000000000000" pitchFamily="34" charset="-122"/>
                <a:ea typeface="PingFang SC" panose="020B0400000000000000" pitchFamily="34" charset="-122"/>
              </a:rPr>
              <a:t>滑动开始学习</a:t>
            </a: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A83CFB84-D07B-8A47-AC83-BC5E84908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50" y="78846"/>
            <a:ext cx="801216" cy="20576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9D51892-89D4-F040-A41B-F8B5C73F5470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A0DBA89-AB61-0F4E-BE8F-2B44BBC28A84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B50DCD1-A4DF-EE49-A618-29529EA229A6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5605F7E-B8B8-E14B-A0BF-594939464831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B2F8376-D4F5-DC43-80F8-F8E09FA0E1D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4540656-B4B0-1F4E-AF58-9A506AD29491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latin typeface="PingFang SC" panose="020B0400000000000000" pitchFamily="34" charset="-122"/>
                <a:ea typeface="PingFang SC" panose="020B0400000000000000" pitchFamily="34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298218D-1478-F042-84BC-ED06A70BC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59" y="1777991"/>
            <a:ext cx="3489942" cy="615514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pPr lvl="0"/>
            <a:r>
              <a:rPr kumimoji="1" lang="zh-CN" altLang="en-US" dirty="0"/>
              <a:t>输入课程标题</a:t>
            </a:r>
            <a:br>
              <a:rPr kumimoji="1" lang="en-US" altLang="zh-CN" dirty="0"/>
            </a:br>
            <a:r>
              <a:rPr kumimoji="1" lang="zh-CN" altLang="en-US" dirty="0"/>
              <a:t>最多两行</a:t>
            </a:r>
          </a:p>
        </p:txBody>
      </p:sp>
    </p:spTree>
    <p:extLst>
      <p:ext uri="{BB962C8B-B14F-4D97-AF65-F5344CB8AC3E}">
        <p14:creationId xmlns:p14="http://schemas.microsoft.com/office/powerpoint/2010/main" val="298975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>
            <a:extLst>
              <a:ext uri="{FF2B5EF4-FFF2-40B4-BE49-F238E27FC236}">
                <a16:creationId xmlns:a16="http://schemas.microsoft.com/office/drawing/2014/main" id="{D39BBDEA-55B1-7C4C-AF90-AF0E276AF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635" y="418042"/>
            <a:ext cx="8101013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kumimoji="1" lang="zh-CN" altLang="en-US" dirty="0"/>
              <a:t>标题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5A8A8A3-44C6-7241-8FA8-48310473B4AE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572F7DB-FC6E-5F4D-9219-9F7EAE21863A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64EB816-1D13-A942-A9B6-30D87001E254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808CDC8-9FD1-244F-8CE3-61339B42B255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F64C280-ABD1-7A4C-A959-8ABF06551DB3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EAC3A84-638A-9F4B-866E-39D16A8C42ED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852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>
            <a:extLst>
              <a:ext uri="{FF2B5EF4-FFF2-40B4-BE49-F238E27FC236}">
                <a16:creationId xmlns:a16="http://schemas.microsoft.com/office/drawing/2014/main" id="{D39BBDEA-55B1-7C4C-AF90-AF0E276AF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635" y="418042"/>
            <a:ext cx="8101013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r>
              <a:rPr kumimoji="1" lang="zh-CN" altLang="en-US" dirty="0"/>
              <a:t>标题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5A8A8A3-44C6-7241-8FA8-48310473B4AE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572F7DB-FC6E-5F4D-9219-9F7EAE21863A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64EB816-1D13-A942-A9B6-30D87001E254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808CDC8-9FD1-244F-8CE3-61339B42B255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F64C280-ABD1-7A4C-A959-8ABF06551DB3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EAC3A84-638A-9F4B-866E-39D16A8C42ED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8DAB594-66F2-6B41-883A-594C2DCB7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635" y="1033556"/>
            <a:ext cx="8101013" cy="530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pPr lvl="0"/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1073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线下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CBA720-BE59-C847-9AA3-02D40F156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F62021D-740A-A944-AE44-0206D71206A1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B66BF9E-3C09-F04F-B18D-D26917F12991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8C20002-88C6-4B4E-BCEA-AB8C6BD41721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733DB7A-882D-DD46-98C9-E7F5F9AC00F4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88D4770-FEA3-464F-A02D-D1EC8DFE002F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0357B89-DE44-EA4A-8CD0-9FF471E90EC7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1EEE18AC-D616-1141-AA83-7A608437F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187" y="4184993"/>
            <a:ext cx="1601166" cy="646935"/>
          </a:xfrm>
          <a:prstGeom prst="rect">
            <a:avLst/>
          </a:prstGeom>
        </p:spPr>
      </p:pic>
      <p:sp>
        <p:nvSpPr>
          <p:cNvPr id="12" name="文本占位符 8">
            <a:extLst>
              <a:ext uri="{FF2B5EF4-FFF2-40B4-BE49-F238E27FC236}">
                <a16:creationId xmlns:a16="http://schemas.microsoft.com/office/drawing/2014/main" id="{1DBCFAF8-FC59-8C40-BC04-4B05F0D6A6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9" y="1206540"/>
            <a:ext cx="4262849" cy="859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数字化创新</a:t>
            </a:r>
          </a:p>
        </p:txBody>
      </p:sp>
      <p:sp>
        <p:nvSpPr>
          <p:cNvPr id="14" name="文本占位符 8">
            <a:extLst>
              <a:ext uri="{FF2B5EF4-FFF2-40B4-BE49-F238E27FC236}">
                <a16:creationId xmlns:a16="http://schemas.microsoft.com/office/drawing/2014/main" id="{87FC95C1-C2E8-504F-8006-B3AD9CC113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582" y="2211778"/>
            <a:ext cx="4277276" cy="859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训练营名称</a:t>
            </a:r>
          </a:p>
        </p:txBody>
      </p:sp>
    </p:spTree>
    <p:extLst>
      <p:ext uri="{BB962C8B-B14F-4D97-AF65-F5344CB8AC3E}">
        <p14:creationId xmlns:p14="http://schemas.microsoft.com/office/powerpoint/2010/main" val="192228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8C62E1-08B3-EB44-8A4A-28C795302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D8FD90B-A372-274C-A280-B6D76B1B23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2764" y="425031"/>
            <a:ext cx="1240321" cy="501139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5E36F289-3D55-784C-9791-327E81BF4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647" y="4173273"/>
            <a:ext cx="188999" cy="209999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3BB13691-93C2-4A42-B40E-FC01F4CC8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647" y="4548191"/>
            <a:ext cx="188999" cy="209999"/>
          </a:xfrm>
          <a:prstGeom prst="rect">
            <a:avLst/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C0C30915-8ACE-0F4A-9240-7924917BA8E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9647" y="4918062"/>
            <a:ext cx="188999" cy="209999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BED2C201-D072-2146-A0C4-E01AEF44A8BE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EBFD82D-5080-9D4E-9A89-7A466048018B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FC9ACDC-35EE-9643-A9A7-8D050F388306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BC13FA2-48F9-D740-88D0-682570076B4A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49A4E1A-EA32-CE45-A385-DAB04C67F7E8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AA338E1-B337-FD4D-A112-69799F290C6D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C8526A8-5DA9-6A40-B592-1EEAED47ECF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31871" y="4575261"/>
            <a:ext cx="609600" cy="677333"/>
          </a:xfrm>
          <a:prstGeom prst="rect">
            <a:avLst/>
          </a:prstGeom>
        </p:spPr>
      </p:pic>
      <p:sp>
        <p:nvSpPr>
          <p:cNvPr id="26" name="文本占位符 8">
            <a:extLst>
              <a:ext uri="{FF2B5EF4-FFF2-40B4-BE49-F238E27FC236}">
                <a16:creationId xmlns:a16="http://schemas.microsoft.com/office/drawing/2014/main" id="{B9379D9C-3BFB-AA41-B0A9-71223CA3D8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1548" y="1809750"/>
            <a:ext cx="5751910" cy="676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增长赢未来，从现在开始！</a:t>
            </a:r>
          </a:p>
        </p:txBody>
      </p:sp>
      <p:sp>
        <p:nvSpPr>
          <p:cNvPr id="27" name="文本占位符 8">
            <a:extLst>
              <a:ext uri="{FF2B5EF4-FFF2-40B4-BE49-F238E27FC236}">
                <a16:creationId xmlns:a16="http://schemas.microsoft.com/office/drawing/2014/main" id="{81F88163-309E-9848-8B87-DCE89EE8B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1547" y="2519495"/>
            <a:ext cx="5751910" cy="461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Thank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endParaRPr kumimoji="1" lang="zh-CN" altLang="en-US" dirty="0"/>
          </a:p>
        </p:txBody>
      </p:sp>
      <p:sp>
        <p:nvSpPr>
          <p:cNvPr id="28" name="文本占位符 8">
            <a:extLst>
              <a:ext uri="{FF2B5EF4-FFF2-40B4-BE49-F238E27FC236}">
                <a16:creationId xmlns:a16="http://schemas.microsoft.com/office/drawing/2014/main" id="{2A3C7E50-5AAD-774A-92FE-116773831E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3188" y="4106552"/>
            <a:ext cx="2227644" cy="28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altLang="zh-CN" sz="1200" b="0" i="0" smtClean="0">
                <a:solidFill>
                  <a:schemeClr val="bg1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rgbClr val="F8FB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phone</a:t>
            </a:r>
          </a:p>
        </p:txBody>
      </p:sp>
      <p:sp>
        <p:nvSpPr>
          <p:cNvPr id="29" name="文本占位符 8">
            <a:extLst>
              <a:ext uri="{FF2B5EF4-FFF2-40B4-BE49-F238E27FC236}">
                <a16:creationId xmlns:a16="http://schemas.microsoft.com/office/drawing/2014/main" id="{C7D96A6C-6F35-F542-9895-C376B3867C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3188" y="4512307"/>
            <a:ext cx="2227645" cy="28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altLang="zh-CN" sz="1200" b="0" i="0" smtClean="0">
                <a:solidFill>
                  <a:schemeClr val="bg1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rgbClr val="F8FB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website</a:t>
            </a:r>
          </a:p>
        </p:txBody>
      </p:sp>
      <p:sp>
        <p:nvSpPr>
          <p:cNvPr id="30" name="文本占位符 8">
            <a:extLst>
              <a:ext uri="{FF2B5EF4-FFF2-40B4-BE49-F238E27FC236}">
                <a16:creationId xmlns:a16="http://schemas.microsoft.com/office/drawing/2014/main" id="{BD2DB5D0-ACE7-504D-A775-ED8D44F7A3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883" y="4882177"/>
            <a:ext cx="2227645" cy="281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altLang="zh-CN" sz="1200" b="0" i="0" smtClean="0">
                <a:solidFill>
                  <a:schemeClr val="bg1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rgbClr val="F8FBFF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238344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EBE806F-62CD-E644-89AA-BDABCC896166}"/>
              </a:ext>
            </a:extLst>
          </p:cNvPr>
          <p:cNvGrpSpPr/>
          <p:nvPr userDrawn="1"/>
        </p:nvGrpSpPr>
        <p:grpSpPr>
          <a:xfrm>
            <a:off x="453582" y="5655000"/>
            <a:ext cx="8236836" cy="60001"/>
            <a:chOff x="604776" y="6786000"/>
            <a:chExt cx="10982448" cy="7200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7F94B12-A722-F143-94A2-FD792B6E945E}"/>
                </a:ext>
              </a:extLst>
            </p:cNvPr>
            <p:cNvSpPr/>
            <p:nvPr userDrawn="1"/>
          </p:nvSpPr>
          <p:spPr>
            <a:xfrm>
              <a:off x="604776" y="6786001"/>
              <a:ext cx="2196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CBBE646-2838-294A-86C4-4728EE021778}"/>
                </a:ext>
              </a:extLst>
            </p:cNvPr>
            <p:cNvSpPr/>
            <p:nvPr userDrawn="1"/>
          </p:nvSpPr>
          <p:spPr>
            <a:xfrm>
              <a:off x="2800776" y="6786000"/>
              <a:ext cx="2196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CA7EAD8-B8C5-2143-B0A2-7A1D0D62745D}"/>
                </a:ext>
              </a:extLst>
            </p:cNvPr>
            <p:cNvSpPr/>
            <p:nvPr userDrawn="1"/>
          </p:nvSpPr>
          <p:spPr>
            <a:xfrm>
              <a:off x="4998000" y="6786000"/>
              <a:ext cx="2196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5162DB-D336-E341-BDF9-A25A7527C33B}"/>
                </a:ext>
              </a:extLst>
            </p:cNvPr>
            <p:cNvSpPr/>
            <p:nvPr userDrawn="1"/>
          </p:nvSpPr>
          <p:spPr>
            <a:xfrm>
              <a:off x="7195224" y="6786000"/>
              <a:ext cx="2196000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13AC22-9FA5-444F-A6D6-02ABC2188C5F}"/>
                </a:ext>
              </a:extLst>
            </p:cNvPr>
            <p:cNvSpPr/>
            <p:nvPr userDrawn="1"/>
          </p:nvSpPr>
          <p:spPr>
            <a:xfrm>
              <a:off x="9391224" y="6786000"/>
              <a:ext cx="2196000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632" b="0" i="0" dirty="0">
                <a:ea typeface="PingFang SC" panose="020B0400000000000000" pitchFamily="34" charset="-122"/>
              </a:endParaRPr>
            </a:p>
          </p:txBody>
        </p:sp>
      </p:grpSp>
      <p:sp>
        <p:nvSpPr>
          <p:cNvPr id="13" name="标题占位符 1">
            <a:extLst>
              <a:ext uri="{FF2B5EF4-FFF2-40B4-BE49-F238E27FC236}">
                <a16:creationId xmlns:a16="http://schemas.microsoft.com/office/drawing/2014/main" id="{8634C18F-D7D1-EB46-A2A5-6DDC255260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4723" y="418042"/>
            <a:ext cx="3349925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kumimoji="1" lang="zh-CN" altLang="en-US" dirty="0"/>
              <a:t>图文 </a:t>
            </a:r>
            <a:r>
              <a:rPr kumimoji="1" lang="en-US" altLang="zh-CN" dirty="0"/>
              <a:t>1.1</a:t>
            </a:r>
            <a:endParaRPr kumimoji="1" lang="zh-CN" altLang="en-US" dirty="0"/>
          </a:p>
        </p:txBody>
      </p:sp>
      <p:sp>
        <p:nvSpPr>
          <p:cNvPr id="15" name="文本占位符 26">
            <a:extLst>
              <a:ext uri="{FF2B5EF4-FFF2-40B4-BE49-F238E27FC236}">
                <a16:creationId xmlns:a16="http://schemas.microsoft.com/office/drawing/2014/main" id="{BA748559-23B3-1143-90A8-E2410B34B2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4723" y="1229591"/>
            <a:ext cx="3349925" cy="4067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zh-CN" altLang="en-US" sz="1200" b="0" i="0" smtClean="0">
                <a:solidFill>
                  <a:schemeClr val="tx2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正文区域</a:t>
            </a:r>
            <a:r>
              <a:rPr lang="en-US" altLang="zh-CN" dirty="0">
                <a:solidFill>
                  <a:srgbClr val="56606B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…</a:t>
            </a:r>
            <a:endParaRPr lang="zh-CN" altLang="en-US" dirty="0">
              <a:solidFill>
                <a:srgbClr val="56606B"/>
              </a:solidFill>
              <a:effectLst/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C3C9DB95-D307-AE48-AA06-1E2D78C367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418042"/>
            <a:ext cx="4572000" cy="4878917"/>
          </a:xfrm>
          <a:prstGeom prst="rect">
            <a:avLst/>
          </a:prstGeom>
        </p:spPr>
        <p:txBody>
          <a:bodyPr/>
          <a:lstStyle>
            <a:lvl1pPr>
              <a:defRPr b="0" i="0">
                <a:ea typeface="PingFang SC" panose="020B0400000000000000" pitchFamily="34" charset="-122"/>
              </a:defRPr>
            </a:lvl1pPr>
          </a:lstStyle>
          <a:p>
            <a:r>
              <a:rPr kumimoji="1" lang="zh-CN" altLang="en-US"/>
              <a:t>单击图标添加图片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7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5C20067B-1D04-1E46-8B15-1F0B2159B8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50" y="78846"/>
            <a:ext cx="801216" cy="205762"/>
          </a:xfrm>
          <a:prstGeom prst="rect">
            <a:avLst/>
          </a:prstGeom>
        </p:spPr>
      </p:pic>
      <p:sp>
        <p:nvSpPr>
          <p:cNvPr id="14" name="标题占位符 1">
            <a:extLst>
              <a:ext uri="{FF2B5EF4-FFF2-40B4-BE49-F238E27FC236}">
                <a16:creationId xmlns:a16="http://schemas.microsoft.com/office/drawing/2014/main" id="{EB68CA70-E559-2C45-BAB3-4F1158E7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35" y="452944"/>
            <a:ext cx="8201231" cy="615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zh-CN" altLang="en-US" dirty="0"/>
              <a:t>基础</a:t>
            </a:r>
          </a:p>
        </p:txBody>
      </p:sp>
    </p:spTree>
    <p:extLst>
      <p:ext uri="{BB962C8B-B14F-4D97-AF65-F5344CB8AC3E}">
        <p14:creationId xmlns:p14="http://schemas.microsoft.com/office/powerpoint/2010/main" val="15622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PingFang SC Medium" panose="020B0400000000000000" pitchFamily="34" charset="-122"/>
          <a:ea typeface="PingFang SC Medium" panose="020B0400000000000000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2">
            <a:extLst>
              <a:ext uri="{FF2B5EF4-FFF2-40B4-BE49-F238E27FC236}">
                <a16:creationId xmlns:a16="http://schemas.microsoft.com/office/drawing/2014/main" id="{902B2829-3540-FE45-84C9-011935EB8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84180"/>
              </p:ext>
            </p:extLst>
          </p:nvPr>
        </p:nvGraphicFramePr>
        <p:xfrm>
          <a:off x="984969" y="827595"/>
          <a:ext cx="7254056" cy="442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3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9657">
                <a:tc row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4922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1658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1658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4922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8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1658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1725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657"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心形 20">
            <a:extLst>
              <a:ext uri="{FF2B5EF4-FFF2-40B4-BE49-F238E27FC236}">
                <a16:creationId xmlns:a16="http://schemas.microsoft.com/office/drawing/2014/main" id="{3AEF7862-C827-914F-B728-34205EB7B570}"/>
              </a:ext>
            </a:extLst>
          </p:cNvPr>
          <p:cNvSpPr/>
          <p:nvPr/>
        </p:nvSpPr>
        <p:spPr>
          <a:xfrm>
            <a:off x="3820184" y="1593128"/>
            <a:ext cx="1583626" cy="1339993"/>
          </a:xfrm>
          <a:prstGeom prst="hear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kumimoji="1" lang="zh-CN" altLang="en-US" b="1" dirty="0">
              <a:ln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972DC0A-BCD1-0F4A-93B5-22B2478C2636}"/>
              </a:ext>
            </a:extLst>
          </p:cNvPr>
          <p:cNvSpPr/>
          <p:nvPr/>
        </p:nvSpPr>
        <p:spPr>
          <a:xfrm>
            <a:off x="1042050" y="995060"/>
            <a:ext cx="1201530" cy="782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kumimoji="1" lang="zh-CN" altLang="en-US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角色</a:t>
            </a:r>
            <a:r>
              <a:rPr kumimoji="1" lang="en-US" altLang="zh-CN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&amp;</a:t>
            </a:r>
            <a:r>
              <a:rPr kumimoji="1" lang="zh-CN" altLang="en-US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职能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A629277-FF24-0B4C-94C2-A2AF6910895B}"/>
              </a:ext>
            </a:extLst>
          </p:cNvPr>
          <p:cNvSpPr/>
          <p:nvPr/>
        </p:nvSpPr>
        <p:spPr>
          <a:xfrm>
            <a:off x="2771234" y="974496"/>
            <a:ext cx="1048950" cy="1429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kumimoji="1" lang="zh-CN" altLang="en-US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团队目标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3D24CEA-F482-9741-8906-9902B2C15495}"/>
              </a:ext>
            </a:extLst>
          </p:cNvPr>
          <p:cNvSpPr/>
          <p:nvPr/>
        </p:nvSpPr>
        <p:spPr>
          <a:xfrm>
            <a:off x="5683806" y="974496"/>
            <a:ext cx="763449" cy="9884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kumimoji="1" lang="zh-CN" altLang="en-US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价值观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8A8E339-7499-B345-9DCF-3FA38169396E}"/>
              </a:ext>
            </a:extLst>
          </p:cNvPr>
          <p:cNvSpPr/>
          <p:nvPr/>
        </p:nvSpPr>
        <p:spPr>
          <a:xfrm>
            <a:off x="4345566" y="1998476"/>
            <a:ext cx="1338240" cy="1853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kumimoji="1" lang="zh-CN" altLang="en-US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愿景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AB07D67-530F-E94F-A6D8-DF868E9CADB5}"/>
              </a:ext>
            </a:extLst>
          </p:cNvPr>
          <p:cNvSpPr/>
          <p:nvPr/>
        </p:nvSpPr>
        <p:spPr>
          <a:xfrm>
            <a:off x="7208705" y="930361"/>
            <a:ext cx="1030320" cy="1871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kumimoji="1" lang="zh-CN" altLang="en-US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规则</a:t>
            </a:r>
            <a:r>
              <a:rPr kumimoji="1" lang="en-US" altLang="zh-CN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&amp;</a:t>
            </a:r>
            <a:r>
              <a:rPr kumimoji="1" lang="zh-CN" altLang="en-US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活动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D6D2DE9-CCF6-F345-B88F-9E1439C16124}"/>
              </a:ext>
            </a:extLst>
          </p:cNvPr>
          <p:cNvSpPr/>
          <p:nvPr/>
        </p:nvSpPr>
        <p:spPr>
          <a:xfrm>
            <a:off x="984970" y="3874416"/>
            <a:ext cx="1258610" cy="1681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kumimoji="1" lang="zh-CN" altLang="en-US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优势和资源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9E8843D-24B0-FB4D-B87F-25EA80E712E2}"/>
              </a:ext>
            </a:extLst>
          </p:cNvPr>
          <p:cNvSpPr/>
          <p:nvPr/>
        </p:nvSpPr>
        <p:spPr>
          <a:xfrm>
            <a:off x="7142271" y="3954787"/>
            <a:ext cx="3158463" cy="1106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kumimoji="1" lang="zh-CN" altLang="en-US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劣势和风险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E577B85-31E7-9B49-BDB2-E9B2C69CA97C}"/>
              </a:ext>
            </a:extLst>
          </p:cNvPr>
          <p:cNvSpPr/>
          <p:nvPr/>
        </p:nvSpPr>
        <p:spPr>
          <a:xfrm>
            <a:off x="5375340" y="2366473"/>
            <a:ext cx="1071916" cy="2870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kumimoji="1" lang="zh-CN" altLang="en-US" sz="1400" dirty="0">
                <a:ln>
                  <a:noFill/>
                </a:ln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需求和期待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572A299-275C-C44B-985A-7BC631C53946}"/>
              </a:ext>
            </a:extLst>
          </p:cNvPr>
          <p:cNvSpPr/>
          <p:nvPr/>
        </p:nvSpPr>
        <p:spPr>
          <a:xfrm>
            <a:off x="2771235" y="2366473"/>
            <a:ext cx="933500" cy="2870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kumimoji="1" lang="zh-CN" altLang="en-US" sz="1400" dirty="0">
                <a:ln>
                  <a:noFill/>
                </a:ln>
                <a:solidFill>
                  <a:schemeClr val="bg2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个人目标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60175C-D699-4846-B4CE-9F7C441092D8}"/>
              </a:ext>
            </a:extLst>
          </p:cNvPr>
          <p:cNvSpPr txBox="1"/>
          <p:nvPr/>
        </p:nvSpPr>
        <p:spPr>
          <a:xfrm>
            <a:off x="911971" y="329568"/>
            <a:ext cx="2064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团队画布</a:t>
            </a:r>
            <a:r>
              <a:rPr kumimoji="1" lang="en-US" altLang="zh-CN" sz="16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·</a:t>
            </a:r>
            <a:r>
              <a:rPr kumimoji="1" lang="zh-CN" altLang="en-US" sz="1600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详细版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12DE91D-BBE0-1B47-B489-65877BFAC30B}"/>
              </a:ext>
            </a:extLst>
          </p:cNvPr>
          <p:cNvSpPr txBox="1"/>
          <p:nvPr/>
        </p:nvSpPr>
        <p:spPr>
          <a:xfrm>
            <a:off x="5877868" y="49888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latin typeface="PingFang SC" panose="020B0400000000000000" pitchFamily="34" charset="-122"/>
                <a:ea typeface="PingFang SC" panose="020B0400000000000000" pitchFamily="34" charset="-122"/>
              </a:rPr>
              <a:t>日期：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F13303D-D1BE-2B4B-9F74-6B51FAC49F85}"/>
              </a:ext>
            </a:extLst>
          </p:cNvPr>
          <p:cNvSpPr txBox="1"/>
          <p:nvPr/>
        </p:nvSpPr>
        <p:spPr>
          <a:xfrm>
            <a:off x="6897998" y="508678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latin typeface="PingFang SC" panose="020B0400000000000000" pitchFamily="34" charset="-122"/>
                <a:ea typeface="PingFang SC" panose="020B0400000000000000" pitchFamily="34" charset="-122"/>
              </a:rPr>
              <a:t>团队名称：</a:t>
            </a:r>
          </a:p>
        </p:txBody>
      </p:sp>
    </p:spTree>
    <p:extLst>
      <p:ext uri="{BB962C8B-B14F-4D97-AF65-F5344CB8AC3E}">
        <p14:creationId xmlns:p14="http://schemas.microsoft.com/office/powerpoint/2010/main" val="381625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12">
            <a:extLst>
              <a:ext uri="{FF2B5EF4-FFF2-40B4-BE49-F238E27FC236}">
                <a16:creationId xmlns:a16="http://schemas.microsoft.com/office/drawing/2014/main" id="{4BA58CB0-F69D-3646-9A29-788CD62B4D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4969" y="827595"/>
          <a:ext cx="7254056" cy="4423203"/>
        </p:xfrm>
        <a:graphic>
          <a:graphicData uri="http://schemas.openxmlformats.org/drawingml/2006/table">
            <a:tbl>
              <a:tblPr firstRow="1" bandRow="1"/>
              <a:tblGrid>
                <a:gridCol w="181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3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9657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4922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1658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4762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1658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4762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4922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8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1658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47625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1725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657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577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R="4762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4100" dirty="0">
                        <a:latin typeface="Montserrat"/>
                        <a:cs typeface="Montserrat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心形 53">
            <a:extLst>
              <a:ext uri="{FF2B5EF4-FFF2-40B4-BE49-F238E27FC236}">
                <a16:creationId xmlns:a16="http://schemas.microsoft.com/office/drawing/2014/main" id="{11538814-0169-6C4D-86B2-91AEDBE11A10}"/>
              </a:ext>
            </a:extLst>
          </p:cNvPr>
          <p:cNvSpPr/>
          <p:nvPr/>
        </p:nvSpPr>
        <p:spPr>
          <a:xfrm>
            <a:off x="3820184" y="1593128"/>
            <a:ext cx="1583626" cy="1339993"/>
          </a:xfrm>
          <a:prstGeom prst="hear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2C3A48"/>
              </a:solidFill>
              <a:effectLst/>
              <a:uLnTx/>
              <a:uFillTx/>
              <a:latin typeface="Arial Black" panose="020B0A040201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05D07A64-4C70-824B-86E3-D38F33662EDB}"/>
              </a:ext>
            </a:extLst>
          </p:cNvPr>
          <p:cNvSpPr/>
          <p:nvPr/>
        </p:nvSpPr>
        <p:spPr>
          <a:xfrm>
            <a:off x="1042050" y="995060"/>
            <a:ext cx="1201530" cy="782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角色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&amp;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职能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DCDC5AC2-A612-544C-BB4E-A181C23D250B}"/>
              </a:ext>
            </a:extLst>
          </p:cNvPr>
          <p:cNvSpPr/>
          <p:nvPr/>
        </p:nvSpPr>
        <p:spPr>
          <a:xfrm>
            <a:off x="2771234" y="974496"/>
            <a:ext cx="1048950" cy="14298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团队目标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B59A76F3-28DD-D74A-886B-F2857119268F}"/>
              </a:ext>
            </a:extLst>
          </p:cNvPr>
          <p:cNvSpPr/>
          <p:nvPr/>
        </p:nvSpPr>
        <p:spPr>
          <a:xfrm>
            <a:off x="5683806" y="974496"/>
            <a:ext cx="763449" cy="988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价值观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B4CA312-03A5-004E-81D2-A9D9690D2015}"/>
              </a:ext>
            </a:extLst>
          </p:cNvPr>
          <p:cNvSpPr/>
          <p:nvPr/>
        </p:nvSpPr>
        <p:spPr>
          <a:xfrm>
            <a:off x="4345566" y="1998476"/>
            <a:ext cx="1338240" cy="1853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愿景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EB91748-D6C3-404B-A8A8-19C232A62470}"/>
              </a:ext>
            </a:extLst>
          </p:cNvPr>
          <p:cNvSpPr/>
          <p:nvPr/>
        </p:nvSpPr>
        <p:spPr>
          <a:xfrm>
            <a:off x="7208705" y="930361"/>
            <a:ext cx="1030320" cy="18711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规则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&amp;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活动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338B5F4-5981-3640-9481-3E09C22BE3C4}"/>
              </a:ext>
            </a:extLst>
          </p:cNvPr>
          <p:cNvSpPr/>
          <p:nvPr/>
        </p:nvSpPr>
        <p:spPr>
          <a:xfrm>
            <a:off x="984970" y="3874416"/>
            <a:ext cx="1258610" cy="1681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优势和资源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8F8999AA-9F54-3146-AC1A-8F6F97F2354C}"/>
              </a:ext>
            </a:extLst>
          </p:cNvPr>
          <p:cNvSpPr/>
          <p:nvPr/>
        </p:nvSpPr>
        <p:spPr>
          <a:xfrm>
            <a:off x="7142271" y="3954787"/>
            <a:ext cx="3158463" cy="110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劣势和风险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3248FAFD-90EF-8E4A-9127-5C2A44F797D0}"/>
              </a:ext>
            </a:extLst>
          </p:cNvPr>
          <p:cNvSpPr/>
          <p:nvPr/>
        </p:nvSpPr>
        <p:spPr>
          <a:xfrm>
            <a:off x="5375340" y="2366473"/>
            <a:ext cx="1071916" cy="2870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C3A48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需求和期待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D806AAA-51C8-5241-8949-BB28025FCAEA}"/>
              </a:ext>
            </a:extLst>
          </p:cNvPr>
          <p:cNvSpPr/>
          <p:nvPr/>
        </p:nvSpPr>
        <p:spPr>
          <a:xfrm>
            <a:off x="2771235" y="2366473"/>
            <a:ext cx="933500" cy="2870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0979E"/>
                </a:solidFill>
                <a:effectLst/>
                <a:uLnTx/>
                <a:uFillTx/>
                <a:latin typeface="PingFang SC" panose="020B0400000000000000" pitchFamily="34" charset="-122"/>
                <a:ea typeface="PingFang SC" panose="020B0400000000000000" pitchFamily="34" charset="-122"/>
                <a:cs typeface="+mn-cs"/>
              </a:rPr>
              <a:t>个人目标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2AC6B71-ABDA-4548-A7B8-97FE9CA5BCD4}"/>
              </a:ext>
            </a:extLst>
          </p:cNvPr>
          <p:cNvSpPr txBox="1"/>
          <p:nvPr/>
        </p:nvSpPr>
        <p:spPr>
          <a:xfrm>
            <a:off x="911970" y="329568"/>
            <a:ext cx="316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2C3A48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团队画布</a:t>
            </a:r>
            <a:r>
              <a:rPr kumimoji="1" lang="en-US" altLang="zh-CN" sz="1600" b="1" dirty="0">
                <a:solidFill>
                  <a:srgbClr val="2C3A48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·</a:t>
            </a:r>
            <a:r>
              <a:rPr kumimoji="1" lang="zh-CN" altLang="en-US" sz="1600" b="1" dirty="0">
                <a:solidFill>
                  <a:srgbClr val="2C3A48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详细版 </a:t>
            </a:r>
            <a:r>
              <a:rPr kumimoji="1" lang="en-US" altLang="zh-CN" sz="1600" b="1" dirty="0">
                <a:solidFill>
                  <a:srgbClr val="2C3A48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·</a:t>
            </a:r>
            <a:r>
              <a:rPr kumimoji="1" lang="zh-CN" altLang="en-US" sz="1600" b="1" dirty="0">
                <a:solidFill>
                  <a:srgbClr val="2C3A48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问题提示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5ED79F3E-1D3B-8545-8D56-EBCA22705B5D}"/>
              </a:ext>
            </a:extLst>
          </p:cNvPr>
          <p:cNvSpPr/>
          <p:nvPr/>
        </p:nvSpPr>
        <p:spPr>
          <a:xfrm>
            <a:off x="1111806" y="4141171"/>
            <a:ext cx="3233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团队里，每个人，有什么硬技能是能够帮助我们达成目标的？ （比如</a:t>
            </a:r>
            <a:r>
              <a:rPr kumimoji="1" lang="en-US" altLang="zh-CN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3</a:t>
            </a:r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名全栈开发）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有什么软技能？（比如沟通出色、理解能力）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找到我们擅长、有把握做好的地方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285750" indent="-285750">
              <a:buFont typeface="Wingdings" pitchFamily="2" charset="2"/>
              <a:buChar char="l"/>
            </a:pPr>
            <a:endParaRPr kumimoji="1" lang="zh-CN" altLang="en-US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35B6A2B-1E02-5642-998B-0C2346DF1A42}"/>
              </a:ext>
            </a:extLst>
          </p:cNvPr>
          <p:cNvSpPr/>
          <p:nvPr/>
        </p:nvSpPr>
        <p:spPr>
          <a:xfrm>
            <a:off x="3625298" y="4132230"/>
            <a:ext cx="4572000" cy="6835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团队里有什么“硬伤”会阻碍我们达成目标的？ 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171450" indent="-171450" algn="r">
              <a:buFont typeface="Wingdings" pitchFamily="2" charset="2"/>
              <a:buChar char="l"/>
            </a:pPr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我们应该和成员坦诚自己身上的什么缺点？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171450" indent="-171450" algn="r">
              <a:buFont typeface="Wingdings" pitchFamily="2" charset="2"/>
              <a:buChar char="l"/>
            </a:pPr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未来我们可能会遇到什么难题、风险？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171450" indent="-171450" algn="r">
              <a:buFont typeface="Wingdings" pitchFamily="2" charset="2"/>
              <a:buChar char="l"/>
            </a:pPr>
            <a:endParaRPr kumimoji="1" lang="en-US" altLang="zh-CN" dirty="0">
              <a:solidFill>
                <a:srgbClr val="2C3A48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3E48E06-8DBF-3B4D-9909-2DE08463EE18}"/>
              </a:ext>
            </a:extLst>
          </p:cNvPr>
          <p:cNvSpPr/>
          <p:nvPr/>
        </p:nvSpPr>
        <p:spPr>
          <a:xfrm>
            <a:off x="5092848" y="2707383"/>
            <a:ext cx="1315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如果要达成目标，实现团队成功，我们每个人都要做到什么？</a:t>
            </a:r>
            <a:endParaRPr kumimoji="1" lang="en-US" altLang="zh-CN" dirty="0">
              <a:solidFill>
                <a:srgbClr val="2C3A48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F7B5406-00D0-C941-BF8E-72C6B7133D3A}"/>
              </a:ext>
            </a:extLst>
          </p:cNvPr>
          <p:cNvSpPr/>
          <p:nvPr/>
        </p:nvSpPr>
        <p:spPr>
          <a:xfrm>
            <a:off x="2879889" y="1147988"/>
            <a:ext cx="10605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我们团队真正想要达成的目标是什么？这个目标是不是可行的、可衡量的、有时限的？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738BB61A-267D-584B-8D2C-D761CBCBC85C}"/>
              </a:ext>
            </a:extLst>
          </p:cNvPr>
          <p:cNvSpPr/>
          <p:nvPr/>
        </p:nvSpPr>
        <p:spPr>
          <a:xfrm>
            <a:off x="2845661" y="2653524"/>
            <a:ext cx="840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与之相关的个人目标是什么？和大家分享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9FF0A11-8FAC-EF4E-AF17-B013EBF5D63E}"/>
              </a:ext>
            </a:extLst>
          </p:cNvPr>
          <p:cNvSpPr/>
          <p:nvPr/>
        </p:nvSpPr>
        <p:spPr>
          <a:xfrm>
            <a:off x="1090049" y="1171935"/>
            <a:ext cx="1167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我们的名字是什么？我们在团队中扮演什么角色，负责什么工作？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FC586FF2-1114-514B-834F-2D843F8B9FC9}"/>
              </a:ext>
            </a:extLst>
          </p:cNvPr>
          <p:cNvSpPr/>
          <p:nvPr/>
        </p:nvSpPr>
        <p:spPr>
          <a:xfrm>
            <a:off x="4135470" y="2175773"/>
            <a:ext cx="1037289" cy="991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为什么我们要实现团队目标？我们真正希望实现的愿景 </a:t>
            </a:r>
            <a:r>
              <a:rPr kumimoji="1" lang="en-US" altLang="zh-CN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/</a:t>
            </a:r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 追求是什么？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en-US" altLang="zh-CN" dirty="0">
              <a:solidFill>
                <a:srgbClr val="2C3A48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D4E57A70-6761-B349-80DD-ECEF7E1E988E}"/>
              </a:ext>
            </a:extLst>
          </p:cNvPr>
          <p:cNvSpPr/>
          <p:nvPr/>
        </p:nvSpPr>
        <p:spPr>
          <a:xfrm>
            <a:off x="5092848" y="1119838"/>
            <a:ext cx="1251257" cy="129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你认为我们的团队、企业代表着什么？引导我们行事做事的基本准则是什么？一定要拥有哪些品质？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endParaRPr kumimoji="1" lang="zh-CN" altLang="en-US" dirty="0">
              <a:solidFill>
                <a:srgbClr val="2C3A48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06E59169-B335-3A42-A2CA-5505FB177EB9}"/>
              </a:ext>
            </a:extLst>
          </p:cNvPr>
          <p:cNvSpPr/>
          <p:nvPr/>
        </p:nvSpPr>
        <p:spPr>
          <a:xfrm>
            <a:off x="6696419" y="1224931"/>
            <a:ext cx="1407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你想要立刻引入团队的规则是什么？</a:t>
            </a:r>
            <a:endParaRPr kumimoji="1" lang="en-US" altLang="zh-CN" sz="1000" dirty="0">
              <a:solidFill>
                <a:srgbClr val="90979E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pPr marL="171450" indent="-171450" algn="r">
              <a:buFont typeface="Wingdings" pitchFamily="2" charset="2"/>
              <a:buChar char="l"/>
            </a:pPr>
            <a:r>
              <a:rPr kumimoji="1" lang="zh-CN" altLang="en-US" sz="1000" dirty="0">
                <a:solidFill>
                  <a:srgbClr val="90979E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怎么样进行沟通能让每个人都清楚目前的工作进度？团队如何做决策？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749A29F5-A4AC-814F-9405-BD1805322CA3}"/>
              </a:ext>
            </a:extLst>
          </p:cNvPr>
          <p:cNvSpPr txBox="1"/>
          <p:nvPr/>
        </p:nvSpPr>
        <p:spPr>
          <a:xfrm>
            <a:off x="5877868" y="49888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solidFill>
                  <a:srgbClr val="2C3A48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日期：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54F4ED9-150F-1D4D-9EC5-6F92AED8E117}"/>
              </a:ext>
            </a:extLst>
          </p:cNvPr>
          <p:cNvSpPr txBox="1"/>
          <p:nvPr/>
        </p:nvSpPr>
        <p:spPr>
          <a:xfrm>
            <a:off x="6897998" y="508678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00" dirty="0">
                <a:solidFill>
                  <a:srgbClr val="2C3A48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团队名称：</a:t>
            </a:r>
          </a:p>
        </p:txBody>
      </p:sp>
    </p:spTree>
    <p:extLst>
      <p:ext uri="{BB962C8B-B14F-4D97-AF65-F5344CB8AC3E}">
        <p14:creationId xmlns:p14="http://schemas.microsoft.com/office/powerpoint/2010/main" val="2323056980"/>
      </p:ext>
    </p:extLst>
  </p:cSld>
  <p:clrMapOvr>
    <a:masterClrMapping/>
  </p:clrMapOvr>
</p:sld>
</file>

<file path=ppt/theme/theme1.xml><?xml version="1.0" encoding="utf-8"?>
<a:theme xmlns:a="http://schemas.openxmlformats.org/drawingml/2006/main" name="基础">
  <a:themeElements>
    <a:clrScheme name="自定义 1">
      <a:dk1>
        <a:srgbClr val="181F26"/>
      </a:dk1>
      <a:lt1>
        <a:srgbClr val="FFFFFF"/>
      </a:lt1>
      <a:dk2>
        <a:srgbClr val="5E6873"/>
      </a:dk2>
      <a:lt2>
        <a:srgbClr val="D9DAE1"/>
      </a:lt2>
      <a:accent1>
        <a:srgbClr val="008EF4"/>
      </a:accent1>
      <a:accent2>
        <a:srgbClr val="FFAB00"/>
      </a:accent2>
      <a:accent3>
        <a:srgbClr val="6453C0"/>
      </a:accent3>
      <a:accent4>
        <a:srgbClr val="00B8D9"/>
      </a:accent4>
      <a:accent5>
        <a:srgbClr val="FF453A"/>
      </a:accent5>
      <a:accent6>
        <a:srgbClr val="34C759"/>
      </a:accent6>
      <a:hlink>
        <a:srgbClr val="0079FF"/>
      </a:hlink>
      <a:folHlink>
        <a:srgbClr val="5D6773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nwise Template v3.5" id="{E2C360E0-BE08-E341-ACB9-347D97FE3788}" vid="{E24B7573-9D7A-9143-8F44-03E54CAC08C9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999683"/>
      </a:lt2>
      <a:accent1>
        <a:srgbClr val="CC0000"/>
      </a:accent1>
      <a:accent2>
        <a:srgbClr val="006699"/>
      </a:accent2>
      <a:accent3>
        <a:srgbClr val="FFFF00"/>
      </a:accent3>
      <a:accent4>
        <a:srgbClr val="00C8FF"/>
      </a:accent4>
      <a:accent5>
        <a:srgbClr val="FF9600"/>
      </a:accent5>
      <a:accent6>
        <a:srgbClr val="009933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C11255F4B3DDEC4B9F4551D957336F99" ma:contentTypeVersion="8" ma:contentTypeDescription="新建文档。" ma:contentTypeScope="" ma:versionID="97059b253e49511f45d57786a03d96bd">
  <xsd:schema xmlns:xsd="http://www.w3.org/2001/XMLSchema" xmlns:xs="http://www.w3.org/2001/XMLSchema" xmlns:p="http://schemas.microsoft.com/office/2006/metadata/properties" xmlns:ns2="ee40a8b8-b3f1-4cdc-868d-2b6a7051b29c" targetNamespace="http://schemas.microsoft.com/office/2006/metadata/properties" ma:root="true" ma:fieldsID="4ade1958d8638d2d8b6658a91158b1e2" ns2:_="">
    <xsd:import namespace="ee40a8b8-b3f1-4cdc-868d-2b6a7051b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0a8b8-b3f1-4cdc-868d-2b6a7051b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F3F4BF-48DA-4CB7-8B8D-338340275D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0AC0C9-735E-4A49-8C66-A3755F3DE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40a8b8-b3f1-4cdc-868d-2b6a7051b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F6E641-2AAD-4EFD-939C-BD4FB14862E5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24d768da-c08d-424d-9c30-faa730b9f220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9a58d173-ff4c-4bec-94fa-e9c3de730b3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 Master</Template>
  <TotalTime>34</TotalTime>
  <Words>299</Words>
  <Application>Microsoft Macintosh PowerPoint</Application>
  <PresentationFormat>全屏显示(16:10)</PresentationFormat>
  <Paragraphs>38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等线</vt:lpstr>
      <vt:lpstr>等线 Light</vt:lpstr>
      <vt:lpstr>黑体</vt:lpstr>
      <vt:lpstr>Microsoft YaHei</vt:lpstr>
      <vt:lpstr>Montserrat</vt:lpstr>
      <vt:lpstr>PingFang SC</vt:lpstr>
      <vt:lpstr>PingFang SC Medium</vt:lpstr>
      <vt:lpstr>Arial</vt:lpstr>
      <vt:lpstr>Arial Black</vt:lpstr>
      <vt:lpstr>Wingdings</vt:lpstr>
      <vt:lpstr>基础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Kiwi Huang</dc:creator>
  <cp:keywords/>
  <dc:description/>
  <cp:lastModifiedBy>Kiwi Huang</cp:lastModifiedBy>
  <cp:revision>8</cp:revision>
  <cp:lastPrinted>2017-03-28T14:53:21Z</cp:lastPrinted>
  <dcterms:created xsi:type="dcterms:W3CDTF">2020-02-12T08:49:25Z</dcterms:created>
  <dcterms:modified xsi:type="dcterms:W3CDTF">2020-12-15T06:00:53Z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0x010100C11255F4B3DDEC4B9F4551D957336F99</vt:lpwstr>
  </property>
</Properties>
</file>