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4"/>
  </p:sldMasterIdLst>
  <p:notesMasterIdLst>
    <p:notesMasterId r:id="rId7"/>
  </p:notesMasterIdLst>
  <p:handoutMasterIdLst>
    <p:handoutMasterId r:id="rId8"/>
  </p:handoutMasterIdLst>
  <p:sldIdLst>
    <p:sldId id="4541" r:id="rId5"/>
    <p:sldId id="454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0FF"/>
    <a:srgbClr val="0361C9"/>
    <a:srgbClr val="49A0FB"/>
    <a:srgbClr val="008FF5"/>
    <a:srgbClr val="F5F7FA"/>
    <a:srgbClr val="F5F8FA"/>
    <a:srgbClr val="0161C9"/>
    <a:srgbClr val="1F8AFF"/>
    <a:srgbClr val="5CABFF"/>
    <a:srgbClr val="31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7"/>
    <p:restoredTop sz="94140"/>
  </p:normalViewPr>
  <p:slideViewPr>
    <p:cSldViewPr snapToGrid="0" snapToObjects="1" showGuides="1">
      <p:cViewPr varScale="1">
        <p:scale>
          <a:sx n="102" d="100"/>
          <a:sy n="102" d="100"/>
        </p:scale>
        <p:origin x="108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79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23" d="100"/>
          <a:sy n="123" d="100"/>
        </p:scale>
        <p:origin x="348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62CB3314-F5EB-D140-A6EF-3741513F9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BF4DA84-A739-ED40-889A-8EDABC594D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CD8B4-03F9-0B44-A749-46CB3701CA27}" type="datetimeFigureOut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2020/9/25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AE24490F-AA13-2745-999C-3A0CF653E9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02C42B8-714C-AA4A-8E0F-56CE38CA51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892F-C381-B841-B2CA-9248E7572E78}" type="slidenum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‹#›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885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16A8DE48-0997-E146-B296-F6226F668F04}" type="datetimeFigureOut">
              <a:rPr kumimoji="1" lang="zh-CN" altLang="en-US" smtClean="0"/>
              <a:pPr/>
              <a:t>2020/9/25</a:t>
            </a:fld>
            <a:endParaRPr kumimoji="1"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379C1028-C44A-1A4E-9EEA-7433EF7B4F28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541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1pPr>
    <a:lvl2pPr marL="457189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2pPr>
    <a:lvl3pPr marL="914377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3pPr>
    <a:lvl4pPr marL="1371566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4pPr>
    <a:lvl5pPr marL="1828754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（无logo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21658245-8C1D-F549-BE6A-D71A45B7F6D2}"/>
              </a:ext>
            </a:extLst>
          </p:cNvPr>
          <p:cNvSpPr/>
          <p:nvPr userDrawn="1"/>
        </p:nvSpPr>
        <p:spPr>
          <a:xfrm>
            <a:off x="10405872" y="0"/>
            <a:ext cx="1417320" cy="512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056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200"/>
            </a:lvl1pPr>
          </a:lstStyle>
          <a:p>
            <a:r>
              <a:rPr kumimoji="1" lang="zh-CN" altLang="en-US" dirty="0"/>
              <a:t>标题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879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+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200"/>
            </a:lvl1pPr>
          </a:lstStyle>
          <a:p>
            <a:r>
              <a:rPr kumimoji="1" lang="zh-CN" altLang="en-US" dirty="0"/>
              <a:t>标题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  <p:sp>
        <p:nvSpPr>
          <p:cNvPr id="6" name="文本占位符 5">
            <a:extLst>
              <a:ext uri="{FF2B5EF4-FFF2-40B4-BE49-F238E27FC236}">
                <a16:creationId xmlns:a16="http://schemas.microsoft.com/office/drawing/2014/main" xmlns="" id="{F8DAB594-66F2-6B41-883A-594C2DCB7F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513" y="1240267"/>
            <a:ext cx="10801350" cy="636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25247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>
            <a:extLst>
              <a:ext uri="{FF2B5EF4-FFF2-40B4-BE49-F238E27FC236}">
                <a16:creationId xmlns:a16="http://schemas.microsoft.com/office/drawing/2014/main" xmlns="" id="{5C20067B-1D04-1E46-8B15-1F0B2159B8B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4" name="标题占位符 1">
            <a:extLst>
              <a:ext uri="{FF2B5EF4-FFF2-40B4-BE49-F238E27FC236}">
                <a16:creationId xmlns:a16="http://schemas.microsoft.com/office/drawing/2014/main" xmlns="" id="{EB68CA70-E559-2C45-BAB3-4F1158E7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43532"/>
            <a:ext cx="10934975" cy="738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1" lang="zh-CN" altLang="en-US" dirty="0"/>
              <a:t>基础</a:t>
            </a:r>
          </a:p>
        </p:txBody>
      </p:sp>
    </p:spTree>
    <p:extLst>
      <p:ext uri="{BB962C8B-B14F-4D97-AF65-F5344CB8AC3E}">
        <p14:creationId xmlns:p14="http://schemas.microsoft.com/office/powerpoint/2010/main" val="41006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762" r:id="rId2"/>
    <p:sldLayoutId id="2147483793" r:id="rId3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357812" y="2927073"/>
            <a:ext cx="1577011" cy="19629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定量</a:t>
            </a:r>
            <a:r>
              <a:rPr lang="zh-CN" altLang="en-US" dirty="0"/>
              <a:t>实验记录表​</a:t>
            </a:r>
            <a:endParaRPr kumimoji="1"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2146854" y="1943418"/>
          <a:ext cx="758024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6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10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07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979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18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测试组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访客数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订房数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订房成功过率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统计显著性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对照组</a:t>
                      </a:r>
                      <a:endParaRPr lang="en-US" altLang="zh-CN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</a:t>
                      </a: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450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23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5.11%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实验组 </a:t>
                      </a: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1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</a:t>
                      </a: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670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38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5.67%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95%</a:t>
                      </a: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实验组 </a:t>
                      </a:r>
                      <a:r>
                        <a:rPr lang="en-US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mr-IN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…</a:t>
                      </a: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…</a:t>
                      </a: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…</a:t>
                      </a: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…</a:t>
                      </a: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弧 4"/>
          <p:cNvSpPr/>
          <p:nvPr/>
        </p:nvSpPr>
        <p:spPr>
          <a:xfrm rot="16200000">
            <a:off x="1658184" y="2201517"/>
            <a:ext cx="738808" cy="1451113"/>
          </a:xfrm>
          <a:prstGeom prst="arc">
            <a:avLst/>
          </a:prstGeom>
          <a:solidFill>
            <a:srgbClr val="F5F7FA"/>
          </a:solidFill>
          <a:ln w="25400">
            <a:solidFill>
              <a:schemeClr val="accent2">
                <a:alpha val="94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2027588" y="2411896"/>
            <a:ext cx="1033664" cy="384313"/>
          </a:xfrm>
          <a:prstGeom prst="roundRect">
            <a:avLst/>
          </a:prstGeom>
          <a:noFill/>
          <a:ln w="254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7811" y="3031399"/>
            <a:ext cx="15770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latin typeface="PingFang SC" charset="-122"/>
                <a:ea typeface="PingFang SC" charset="-122"/>
                <a:cs typeface="PingFang SC" charset="-122"/>
              </a:rPr>
              <a:t>为实验对照参考的数据组，一般为当前平均值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4525623" y="1762540"/>
            <a:ext cx="2710064" cy="3399244"/>
          </a:xfrm>
          <a:prstGeom prst="roundRect">
            <a:avLst/>
          </a:prstGeom>
          <a:noFill/>
          <a:ln w="254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1" name="直线连接符 10"/>
          <p:cNvCxnSpPr>
            <a:stCxn id="9" idx="2"/>
          </p:cNvCxnSpPr>
          <p:nvPr/>
        </p:nvCxnSpPr>
        <p:spPr>
          <a:xfrm>
            <a:off x="5880655" y="5161784"/>
            <a:ext cx="16563" cy="522814"/>
          </a:xfrm>
          <a:prstGeom prst="line">
            <a:avLst/>
          </a:prstGeom>
          <a:solidFill>
            <a:srgbClr val="F5F7FA"/>
          </a:solidFill>
          <a:ln w="25400">
            <a:solidFill>
              <a:schemeClr val="accent2">
                <a:alpha val="94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圆角矩形 11"/>
          <p:cNvSpPr/>
          <p:nvPr/>
        </p:nvSpPr>
        <p:spPr>
          <a:xfrm>
            <a:off x="3455505" y="5289191"/>
            <a:ext cx="4972877" cy="10627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455504" y="5393517"/>
            <a:ext cx="4866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latin typeface="PingFang SC" charset="-122"/>
                <a:ea typeface="PingFang SC" charset="-122"/>
                <a:cs typeface="PingFang SC" charset="-122"/>
              </a:rPr>
              <a:t>为“实验画布”中设定的衡量指标及其百分比率，如果数据比对照组好则认为是</a:t>
            </a:r>
            <a:r>
              <a:rPr kumimoji="1" lang="zh-CN" altLang="en-US" b="1" dirty="0">
                <a:latin typeface="PingFang SC" charset="-122"/>
                <a:ea typeface="PingFang SC" charset="-122"/>
                <a:cs typeface="PingFang SC" charset="-122"/>
              </a:rPr>
              <a:t>更好的方案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7845287" y="3135812"/>
            <a:ext cx="1162878" cy="652700"/>
          </a:xfrm>
          <a:prstGeom prst="roundRect">
            <a:avLst/>
          </a:prstGeom>
          <a:noFill/>
          <a:ln w="254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7" name="直线连接符 16"/>
          <p:cNvCxnSpPr/>
          <p:nvPr/>
        </p:nvCxnSpPr>
        <p:spPr>
          <a:xfrm flipV="1">
            <a:off x="8988291" y="2476961"/>
            <a:ext cx="950836" cy="695260"/>
          </a:xfrm>
          <a:prstGeom prst="line">
            <a:avLst/>
          </a:prstGeom>
          <a:solidFill>
            <a:srgbClr val="F5F7FA"/>
          </a:solidFill>
          <a:ln w="25400">
            <a:solidFill>
              <a:schemeClr val="accent2">
                <a:alpha val="94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圆角矩形 21"/>
          <p:cNvSpPr/>
          <p:nvPr/>
        </p:nvSpPr>
        <p:spPr>
          <a:xfrm>
            <a:off x="9939128" y="1641786"/>
            <a:ext cx="1934820" cy="20290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10002087" y="1772616"/>
            <a:ext cx="1818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latin typeface="PingFang SC" charset="-122"/>
                <a:ea typeface="PingFang SC" charset="-122"/>
                <a:cs typeface="PingFang SC" charset="-122"/>
              </a:rPr>
              <a:t>一般建议至少达到 </a:t>
            </a:r>
            <a:r>
              <a:rPr kumimoji="1" lang="en-US" altLang="zh-CN" dirty="0">
                <a:latin typeface="PingFang SC" charset="-122"/>
                <a:ea typeface="PingFang SC" charset="-122"/>
                <a:cs typeface="PingFang SC" charset="-122"/>
              </a:rPr>
              <a:t>90-95%</a:t>
            </a:r>
            <a:r>
              <a:rPr kumimoji="1" lang="zh-CN" altLang="en-US" dirty="0">
                <a:latin typeface="PingFang SC" charset="-122"/>
                <a:ea typeface="PingFang SC" charset="-122"/>
                <a:cs typeface="PingFang SC" charset="-122"/>
              </a:rPr>
              <a:t>，</a:t>
            </a:r>
            <a:endParaRPr kumimoji="1" lang="en-US" altLang="zh-CN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PingFang SC" charset="-122"/>
                <a:ea typeface="PingFang SC" charset="-122"/>
                <a:cs typeface="PingFang SC" charset="-122"/>
              </a:rPr>
              <a:t>以保证你的实验结果是可信的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="" xmlns:a16="http://schemas.microsoft.com/office/drawing/2014/main" id="{82A4876C-D229-2741-90E7-BFCDD0969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29266">
            <a:off x="9100926" y="4332048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29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定量</a:t>
            </a:r>
            <a:r>
              <a:rPr lang="zh-CN" altLang="en-US" dirty="0"/>
              <a:t>实验记录表​</a:t>
            </a:r>
            <a:endParaRPr kumimoji="1"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275901"/>
              </p:ext>
            </p:extLst>
          </p:nvPr>
        </p:nvGraphicFramePr>
        <p:xfrm>
          <a:off x="2146854" y="1943418"/>
          <a:ext cx="7580242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6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10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07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979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18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测试组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访客数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订房数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订房成功过率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统计显著性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对照组</a:t>
                      </a:r>
                      <a:endParaRPr lang="en-US" altLang="zh-CN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实验组 </a:t>
                      </a:r>
                      <a:r>
                        <a:rPr lang="en-US" altLang="zh-CN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1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1800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1800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实验组 </a:t>
                      </a:r>
                      <a:r>
                        <a:rPr lang="en-US" altLang="zh-CN" dirty="0"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462735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">
  <a:themeElements>
    <a:clrScheme name="自定义 1">
      <a:dk1>
        <a:srgbClr val="181F26"/>
      </a:dk1>
      <a:lt1>
        <a:srgbClr val="FFFFFF"/>
      </a:lt1>
      <a:dk2>
        <a:srgbClr val="5E6873"/>
      </a:dk2>
      <a:lt2>
        <a:srgbClr val="D9DAE1"/>
      </a:lt2>
      <a:accent1>
        <a:srgbClr val="008EF4"/>
      </a:accent1>
      <a:accent2>
        <a:srgbClr val="FFAB00"/>
      </a:accent2>
      <a:accent3>
        <a:srgbClr val="6453C0"/>
      </a:accent3>
      <a:accent4>
        <a:srgbClr val="00B8D9"/>
      </a:accent4>
      <a:accent5>
        <a:srgbClr val="FF453A"/>
      </a:accent5>
      <a:accent6>
        <a:srgbClr val="34C759"/>
      </a:accent6>
      <a:hlink>
        <a:srgbClr val="0079FF"/>
      </a:hlink>
      <a:folHlink>
        <a:srgbClr val="5D6773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nwise Template v3.5" id="{E2C360E0-BE08-E341-ACB9-347D97FE3788}" vid="{E24B7573-9D7A-9143-8F44-03E54CAC08C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B7DA015B438AB14DB630A527CC10DB5D" ma:contentTypeVersion="13" ma:contentTypeDescription="新建文档。" ma:contentTypeScope="" ma:versionID="ba670e09bcec0eda010f25acb1293bf8">
  <xsd:schema xmlns:xsd="http://www.w3.org/2001/XMLSchema" xmlns:xs="http://www.w3.org/2001/XMLSchema" xmlns:p="http://schemas.microsoft.com/office/2006/metadata/properties" xmlns:ns2="9a58d173-ff4c-4bec-94fa-e9c3de730b31" xmlns:ns3="24d768da-c08d-424d-9c30-faa730b9f220" targetNamespace="http://schemas.microsoft.com/office/2006/metadata/properties" ma:root="true" ma:fieldsID="1bbd196dca9882d4bb62a790a7b4e318" ns2:_="" ns3:_="">
    <xsd:import namespace="9a58d173-ff4c-4bec-94fa-e9c3de730b31"/>
    <xsd:import namespace="24d768da-c08d-424d-9c30-faa730b9f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TaxKeywordTaxHTFiel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8d173-ff4c-4bec-94fa-e9c3de730b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768da-c08d-424d-9c30-faa730b9f22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9" nillable="true" ma:taxonomy="true" ma:internalName="TaxKeywordTaxHTField" ma:taxonomyFieldName="TaxKeyword" ma:displayName="企业关键字" ma:fieldId="{23f27201-bee3-471e-b2e7-b64fd8b7ca38}" ma:taxonomyMulti="true" ma:sspId="9d4cb0f3-cf2c-4c03-905d-5fe7542e033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b3e15324-8fab-4ffb-a9ac-8d8c111aef38}" ma:internalName="TaxCatchAll" ma:showField="CatchAllData" ma:web="24d768da-c08d-424d-9c30-faa730b9f2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d768da-c08d-424d-9c30-faa730b9f220"/>
    <TaxKeywordTaxHTField xmlns="24d768da-c08d-424d-9c30-faa730b9f220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DDAE48CD-49BC-4342-92F8-602AB6F54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58d173-ff4c-4bec-94fa-e9c3de730b31"/>
    <ds:schemaRef ds:uri="24d768da-c08d-424d-9c30-faa730b9f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B20B56-9B4C-427B-ACD3-9D68023FB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ACE751-B73F-4FDD-B990-A26A0E404D11}">
  <ds:schemaRefs>
    <ds:schemaRef ds:uri="http://schemas.microsoft.com/office/2006/metadata/properties"/>
    <ds:schemaRef ds:uri="http://schemas.microsoft.com/office/infopath/2007/PartnerControls"/>
    <ds:schemaRef ds:uri="24d768da-c08d-424d-9c30-faa730b9f2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Runwise Template v3.5</Template>
  <TotalTime>4</TotalTime>
  <Words>118</Words>
  <Application>Microsoft Macintosh PowerPoint</Application>
  <PresentationFormat>宽屏</PresentationFormat>
  <Paragraphs>35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PingFang SC</vt:lpstr>
      <vt:lpstr>PingFang SC Medium</vt:lpstr>
      <vt:lpstr>等线</vt:lpstr>
      <vt:lpstr>Arial</vt:lpstr>
      <vt:lpstr>基础</vt:lpstr>
      <vt:lpstr>定量实验记录表​</vt:lpstr>
      <vt:lpstr>定量实验记录表​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填写定量实验记录表​</dc:title>
  <dc:creator>Lyric Lin</dc:creator>
  <cp:lastModifiedBy>Lyric Lin</cp:lastModifiedBy>
  <cp:revision>4</cp:revision>
  <dcterms:created xsi:type="dcterms:W3CDTF">2020-09-25T03:28:16Z</dcterms:created>
  <dcterms:modified xsi:type="dcterms:W3CDTF">2020-09-25T03:32:18Z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0x010100B7DA015B438AB14DB630A527CC10DB5D</vt:lpwstr>
  </property>
</Properties>
</file>