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4"/>
  </p:sldMasterIdLst>
  <p:notesMasterIdLst>
    <p:notesMasterId r:id="rId7"/>
  </p:notesMasterIdLst>
  <p:handoutMasterIdLst>
    <p:handoutMasterId r:id="rId8"/>
  </p:handoutMasterIdLst>
  <p:sldIdLst>
    <p:sldId id="303" r:id="rId5"/>
    <p:sldId id="30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0FF"/>
    <a:srgbClr val="0361C9"/>
    <a:srgbClr val="49A0FB"/>
    <a:srgbClr val="008FF5"/>
    <a:srgbClr val="F5F7FA"/>
    <a:srgbClr val="F5F8FA"/>
    <a:srgbClr val="0161C9"/>
    <a:srgbClr val="1F8AFF"/>
    <a:srgbClr val="5CABFF"/>
    <a:srgbClr val="31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7"/>
    <p:restoredTop sz="94140"/>
  </p:normalViewPr>
  <p:slideViewPr>
    <p:cSldViewPr snapToGrid="0" snapToObjects="1" showGuides="1">
      <p:cViewPr varScale="1">
        <p:scale>
          <a:sx n="102" d="100"/>
          <a:sy n="102" d="100"/>
        </p:scale>
        <p:origin x="108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79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23" d="100"/>
          <a:sy n="123" d="100"/>
        </p:scale>
        <p:origin x="348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62CB3314-F5EB-D140-A6EF-3741513F9B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BF4DA84-A739-ED40-889A-8EDABC594D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CD8B4-03F9-0B44-A749-46CB3701CA27}" type="datetimeFigureOut">
              <a:rPr kumimoji="1" lang="zh-CN" altLang="en-US" smtClean="0">
                <a:latin typeface="PingFang SC" panose="020B0400000000000000" pitchFamily="34" charset="-122"/>
                <a:ea typeface="PingFang SC" panose="020B0400000000000000" pitchFamily="34" charset="-122"/>
              </a:rPr>
              <a:t>2020/9/22</a:t>
            </a:fld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AE24490F-AA13-2745-999C-3A0CF653E9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02C42B8-714C-AA4A-8E0F-56CE38CA51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892F-C381-B841-B2CA-9248E7572E78}" type="slidenum">
              <a:rPr kumimoji="1" lang="zh-CN" altLang="en-US" smtClean="0">
                <a:latin typeface="PingFang SC" panose="020B0400000000000000" pitchFamily="34" charset="-122"/>
                <a:ea typeface="PingFang SC" panose="020B0400000000000000" pitchFamily="34" charset="-122"/>
              </a:rPr>
              <a:t>‹#›</a:t>
            </a:fld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885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fld id="{16A8DE48-0997-E146-B296-F6226F668F04}" type="datetimeFigureOut">
              <a:rPr kumimoji="1" lang="zh-CN" altLang="en-US" smtClean="0"/>
              <a:pPr/>
              <a:t>2020/9/22</a:t>
            </a:fld>
            <a:endParaRPr kumimoji="1"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fld id="{379C1028-C44A-1A4E-9EEA-7433EF7B4F28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541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1pPr>
    <a:lvl2pPr marL="457189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2pPr>
    <a:lvl3pPr marL="914377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3pPr>
    <a:lvl4pPr marL="1371566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4pPr>
    <a:lvl5pPr marL="1828754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C1028-C44A-1A4E-9EEA-7433EF7B4F28}" type="slidenum">
              <a:rPr kumimoji="1" lang="zh-CN" altLang="en-US" smtClean="0"/>
              <a:pPr/>
              <a:t>1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260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8EBE806F-62CD-E644-89AA-BDABCC896166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7F94B12-A722-F143-94A2-FD792B6E945E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FCBBE646-2838-294A-86C4-4728EE021778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ACA7EAD8-B8C5-2143-B0A2-7A1D0D62745D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CB5162DB-D336-E341-BDF9-A25A7527C33B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F213AC22-9FA5-444F-A6D6-02ABC2188C5F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8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（无logo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21658245-8C1D-F549-BE6A-D71A45B7F6D2}"/>
              </a:ext>
            </a:extLst>
          </p:cNvPr>
          <p:cNvSpPr/>
          <p:nvPr userDrawn="1"/>
        </p:nvSpPr>
        <p:spPr>
          <a:xfrm>
            <a:off x="10405872" y="0"/>
            <a:ext cx="1417320" cy="512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056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+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200"/>
            </a:lvl1pPr>
          </a:lstStyle>
          <a:p>
            <a:r>
              <a:rPr kumimoji="1" lang="zh-CN" altLang="en-US" dirty="0"/>
              <a:t>标题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</p:grpSp>
      <p:sp>
        <p:nvSpPr>
          <p:cNvPr id="6" name="文本占位符 5">
            <a:extLst>
              <a:ext uri="{FF2B5EF4-FFF2-40B4-BE49-F238E27FC236}">
                <a16:creationId xmlns:a16="http://schemas.microsoft.com/office/drawing/2014/main" xmlns="" id="{F8DAB594-66F2-6B41-883A-594C2DCB7F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1513" y="1240267"/>
            <a:ext cx="10801350" cy="636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25247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>
            <a:extLst>
              <a:ext uri="{FF2B5EF4-FFF2-40B4-BE49-F238E27FC236}">
                <a16:creationId xmlns:a16="http://schemas.microsoft.com/office/drawing/2014/main" xmlns="" id="{5C20067B-1D04-1E46-8B15-1F0B2159B8B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00" y="94615"/>
            <a:ext cx="1068288" cy="246914"/>
          </a:xfrm>
          <a:prstGeom prst="rect">
            <a:avLst/>
          </a:prstGeom>
        </p:spPr>
      </p:pic>
      <p:sp>
        <p:nvSpPr>
          <p:cNvPr id="14" name="标题占位符 1">
            <a:extLst>
              <a:ext uri="{FF2B5EF4-FFF2-40B4-BE49-F238E27FC236}">
                <a16:creationId xmlns:a16="http://schemas.microsoft.com/office/drawing/2014/main" xmlns="" id="{EB68CA70-E559-2C45-BAB3-4F1158E7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43532"/>
            <a:ext cx="10934975" cy="738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1" lang="zh-CN" altLang="en-US" dirty="0"/>
              <a:t>基础</a:t>
            </a:r>
          </a:p>
        </p:txBody>
      </p:sp>
    </p:spTree>
    <p:extLst>
      <p:ext uri="{BB962C8B-B14F-4D97-AF65-F5344CB8AC3E}">
        <p14:creationId xmlns:p14="http://schemas.microsoft.com/office/powerpoint/2010/main" val="410061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648" r:id="rId2"/>
    <p:sldLayoutId id="2147483793" r:id="rId3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PingFang SC Medium" panose="020B0400000000000000" pitchFamily="34" charset="-122"/>
          <a:ea typeface="PingFang SC Medium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C30CAD6-7D21-0645-A182-29A3333A74E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>
                <a:solidFill>
                  <a:sysClr val="windowText" lastClr="000000"/>
                </a:solidFill>
              </a:rPr>
              <a:t>增长实验想法</a:t>
            </a:r>
            <a:r>
              <a:rPr lang="zh-CN" altLang="en-US" dirty="0" smtClean="0">
                <a:solidFill>
                  <a:sysClr val="windowText" lastClr="000000"/>
                </a:solidFill>
              </a:rPr>
              <a:t>模版</a:t>
            </a:r>
            <a:endParaRPr kumimoji="1" lang="zh-CN" altLang="en-US" dirty="0"/>
          </a:p>
        </p:txBody>
      </p:sp>
      <p:sp>
        <p:nvSpPr>
          <p:cNvPr id="37" name="标题 1">
            <a:extLst>
              <a:ext uri="{FF2B5EF4-FFF2-40B4-BE49-F238E27FC236}">
                <a16:creationId xmlns:a16="http://schemas.microsoft.com/office/drawing/2014/main" xmlns="" id="{01C84456-AD22-C54E-8CC0-E046E71FBA2E}"/>
              </a:ext>
            </a:extLst>
          </p:cNvPr>
          <p:cNvSpPr txBox="1">
            <a:spLocks/>
          </p:cNvSpPr>
          <p:nvPr/>
        </p:nvSpPr>
        <p:spPr>
          <a:xfrm>
            <a:off x="1730100" y="1464727"/>
            <a:ext cx="10274301" cy="638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ts val="4800"/>
              </a:lnSpc>
              <a:spcBef>
                <a:spcPct val="0"/>
              </a:spcBef>
              <a:buNone/>
              <a:defRPr sz="2640" b="0" i="0" kern="1200" spc="0">
                <a:solidFill>
                  <a:schemeClr val="tx1"/>
                </a:solidFill>
                <a:latin typeface="PingFang SC Medium" panose="020B0400000000000000" pitchFamily="34" charset="-122"/>
                <a:ea typeface="PingFang SC Medium" panose="020B0400000000000000" pitchFamily="34" charset="-122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4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64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ingFang SC Medium" panose="020B0400000000000000" pitchFamily="34" charset="-122"/>
              <a:ea typeface="PingFang SC Medium" panose="020B0400000000000000" pitchFamily="34" charset="-122"/>
              <a:cs typeface=""/>
            </a:endParaRPr>
          </a:p>
        </p:txBody>
      </p:sp>
      <p:sp>
        <p:nvSpPr>
          <p:cNvPr id="38" name="Rectangle 12"/>
          <p:cNvSpPr/>
          <p:nvPr/>
        </p:nvSpPr>
        <p:spPr>
          <a:xfrm>
            <a:off x="1472566" y="2427857"/>
            <a:ext cx="9535781" cy="3397907"/>
          </a:xfrm>
          <a:prstGeom prst="rect">
            <a:avLst/>
          </a:prstGeom>
          <a:solidFill>
            <a:srgbClr val="4472C4">
              <a:lumMod val="40000"/>
              <a:lumOff val="60000"/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39" name="Oval 13"/>
          <p:cNvSpPr/>
          <p:nvPr/>
        </p:nvSpPr>
        <p:spPr>
          <a:xfrm>
            <a:off x="1994821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0" name="Oval 14"/>
          <p:cNvSpPr/>
          <p:nvPr/>
        </p:nvSpPr>
        <p:spPr>
          <a:xfrm>
            <a:off x="2324759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41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698" y="2578573"/>
            <a:ext cx="152400" cy="167640"/>
          </a:xfrm>
          <a:prstGeom prst="rect">
            <a:avLst/>
          </a:prstGeom>
        </p:spPr>
      </p:pic>
      <p:sp>
        <p:nvSpPr>
          <p:cNvPr id="42" name="Oval 18"/>
          <p:cNvSpPr/>
          <p:nvPr/>
        </p:nvSpPr>
        <p:spPr>
          <a:xfrm>
            <a:off x="3005381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3" name="Oval 19"/>
          <p:cNvSpPr/>
          <p:nvPr/>
        </p:nvSpPr>
        <p:spPr>
          <a:xfrm>
            <a:off x="3335320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44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5258" y="2578573"/>
            <a:ext cx="152400" cy="167640"/>
          </a:xfrm>
          <a:prstGeom prst="rect">
            <a:avLst/>
          </a:prstGeom>
        </p:spPr>
      </p:pic>
      <p:sp>
        <p:nvSpPr>
          <p:cNvPr id="45" name="Oval 21"/>
          <p:cNvSpPr/>
          <p:nvPr/>
        </p:nvSpPr>
        <p:spPr>
          <a:xfrm>
            <a:off x="4021912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6" name="Oval 22"/>
          <p:cNvSpPr/>
          <p:nvPr/>
        </p:nvSpPr>
        <p:spPr>
          <a:xfrm>
            <a:off x="4351851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47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789" y="2565580"/>
            <a:ext cx="152400" cy="167640"/>
          </a:xfrm>
          <a:prstGeom prst="rect">
            <a:avLst/>
          </a:prstGeom>
        </p:spPr>
      </p:pic>
      <p:sp>
        <p:nvSpPr>
          <p:cNvPr id="48" name="Oval 24"/>
          <p:cNvSpPr/>
          <p:nvPr/>
        </p:nvSpPr>
        <p:spPr>
          <a:xfrm>
            <a:off x="5032473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9" name="Oval 25"/>
          <p:cNvSpPr/>
          <p:nvPr/>
        </p:nvSpPr>
        <p:spPr>
          <a:xfrm>
            <a:off x="5362412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50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350" y="2565580"/>
            <a:ext cx="152400" cy="167640"/>
          </a:xfrm>
          <a:prstGeom prst="rect">
            <a:avLst/>
          </a:prstGeom>
        </p:spPr>
      </p:pic>
      <p:sp>
        <p:nvSpPr>
          <p:cNvPr id="51" name="Oval 27"/>
          <p:cNvSpPr/>
          <p:nvPr/>
        </p:nvSpPr>
        <p:spPr>
          <a:xfrm>
            <a:off x="6054974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52" name="Oval 28"/>
          <p:cNvSpPr/>
          <p:nvPr/>
        </p:nvSpPr>
        <p:spPr>
          <a:xfrm>
            <a:off x="6384913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53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851" y="2565580"/>
            <a:ext cx="152400" cy="167640"/>
          </a:xfrm>
          <a:prstGeom prst="rect">
            <a:avLst/>
          </a:prstGeom>
        </p:spPr>
      </p:pic>
      <p:sp>
        <p:nvSpPr>
          <p:cNvPr id="54" name="Oval 30"/>
          <p:cNvSpPr/>
          <p:nvPr/>
        </p:nvSpPr>
        <p:spPr>
          <a:xfrm>
            <a:off x="7065535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55" name="Oval 31"/>
          <p:cNvSpPr/>
          <p:nvPr/>
        </p:nvSpPr>
        <p:spPr>
          <a:xfrm>
            <a:off x="7395473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56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412" y="2565580"/>
            <a:ext cx="152400" cy="167640"/>
          </a:xfrm>
          <a:prstGeom prst="rect">
            <a:avLst/>
          </a:prstGeom>
        </p:spPr>
      </p:pic>
      <p:pic>
        <p:nvPicPr>
          <p:cNvPr id="57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5898" y="2578573"/>
            <a:ext cx="152400" cy="167640"/>
          </a:xfrm>
          <a:prstGeom prst="rect">
            <a:avLst/>
          </a:prstGeom>
        </p:spPr>
      </p:pic>
      <p:sp>
        <p:nvSpPr>
          <p:cNvPr id="58" name="Oval 34"/>
          <p:cNvSpPr/>
          <p:nvPr/>
        </p:nvSpPr>
        <p:spPr>
          <a:xfrm>
            <a:off x="8456582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59" name="Oval 35"/>
          <p:cNvSpPr/>
          <p:nvPr/>
        </p:nvSpPr>
        <p:spPr>
          <a:xfrm>
            <a:off x="8786521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cxnSp>
        <p:nvCxnSpPr>
          <p:cNvPr id="60" name="Straight Connector 38"/>
          <p:cNvCxnSpPr/>
          <p:nvPr/>
        </p:nvCxnSpPr>
        <p:spPr>
          <a:xfrm>
            <a:off x="2797672" y="2859335"/>
            <a:ext cx="0" cy="2434944"/>
          </a:xfrm>
          <a:prstGeom prst="line">
            <a:avLst/>
          </a:prstGeom>
          <a:noFill/>
          <a:ln w="63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</p:cxnSp>
      <p:cxnSp>
        <p:nvCxnSpPr>
          <p:cNvPr id="61" name="Straight Connector 39"/>
          <p:cNvCxnSpPr/>
          <p:nvPr/>
        </p:nvCxnSpPr>
        <p:spPr>
          <a:xfrm flipV="1">
            <a:off x="1791220" y="3142141"/>
            <a:ext cx="8550949" cy="5423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cxnSp>
        <p:nvCxnSpPr>
          <p:cNvPr id="62" name="Straight Connector 42"/>
          <p:cNvCxnSpPr/>
          <p:nvPr/>
        </p:nvCxnSpPr>
        <p:spPr>
          <a:xfrm flipV="1">
            <a:off x="1791220" y="3651188"/>
            <a:ext cx="8550949" cy="7242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Straight Connector 43"/>
          <p:cNvCxnSpPr/>
          <p:nvPr/>
        </p:nvCxnSpPr>
        <p:spPr>
          <a:xfrm flipV="1">
            <a:off x="1791220" y="4160235"/>
            <a:ext cx="8550949" cy="6640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Straight Connector 44"/>
          <p:cNvCxnSpPr/>
          <p:nvPr/>
        </p:nvCxnSpPr>
        <p:spPr>
          <a:xfrm flipV="1">
            <a:off x="1791220" y="4680595"/>
            <a:ext cx="8550949" cy="11456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65" name="Oval 50"/>
          <p:cNvSpPr/>
          <p:nvPr/>
        </p:nvSpPr>
        <p:spPr>
          <a:xfrm>
            <a:off x="9170907" y="2578163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66" name="Picture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0845" y="2568893"/>
            <a:ext cx="152400" cy="167640"/>
          </a:xfrm>
          <a:prstGeom prst="rect">
            <a:avLst/>
          </a:prstGeom>
        </p:spPr>
      </p:pic>
      <p:pic>
        <p:nvPicPr>
          <p:cNvPr id="67" name="Pictur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1332" y="2581886"/>
            <a:ext cx="152400" cy="167640"/>
          </a:xfrm>
          <a:prstGeom prst="rect">
            <a:avLst/>
          </a:prstGeom>
        </p:spPr>
      </p:pic>
      <p:sp>
        <p:nvSpPr>
          <p:cNvPr id="68" name="Oval 53"/>
          <p:cNvSpPr/>
          <p:nvPr/>
        </p:nvSpPr>
        <p:spPr>
          <a:xfrm>
            <a:off x="10232015" y="2591157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1877588" y="3320559"/>
            <a:ext cx="9246870" cy="37158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26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400" b="0" i="0" kern="120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/>
              </a:defRPr>
            </a:lvl1pPr>
            <a:lvl2pPr marL="0" indent="0" algn="l" defTabSz="91442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 sz="2400" b="0" i="0" kern="0" spc="-5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0" indent="0" algn="l" defTabSz="914426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100" b="1" i="0" kern="12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3pPr>
            <a:lvl4pPr marL="0" indent="0" algn="l" defTabSz="914426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 i="0" kern="1200">
                <a:solidFill>
                  <a:schemeClr val="tx2"/>
                </a:solidFill>
                <a:latin typeface="Arial"/>
                <a:ea typeface="+mn-ea"/>
                <a:cs typeface="Microsoft New Tai Lue" panose="020B0502040204020203" pitchFamily="34" charset="0"/>
              </a:defRPr>
            </a:lvl4pPr>
            <a:lvl5pPr marL="0" indent="-171455" algn="l" defTabSz="914426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 kern="1200">
                <a:solidFill>
                  <a:schemeClr val="tx2"/>
                </a:solidFill>
                <a:latin typeface="Arial"/>
                <a:ea typeface="+mn-ea"/>
                <a:cs typeface="Microsoft New Tai Lue" panose="020B0502040204020203" pitchFamily="34" charset="0"/>
              </a:defRPr>
            </a:lvl5pPr>
            <a:lvl6pPr marL="0" indent="-173043" algn="l" defTabSz="914426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 kern="1200" baseline="0">
                <a:solidFill>
                  <a:schemeClr val="tx2"/>
                </a:solidFill>
                <a:latin typeface="Arial"/>
                <a:ea typeface="+mn-ea"/>
                <a:cs typeface="+mn-cs"/>
              </a:defRPr>
            </a:lvl6pPr>
            <a:lvl7pPr marL="0" indent="0" algn="l" defTabSz="914426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​"/>
              <a:defRPr sz="1500" b="0" i="0" kern="1200" baseline="0">
                <a:solidFill>
                  <a:schemeClr val="bg2"/>
                </a:solidFill>
                <a:latin typeface="Arial"/>
                <a:ea typeface="+mn-ea"/>
                <a:cs typeface="+mn-cs"/>
              </a:defRPr>
            </a:lvl7pPr>
            <a:lvl8pPr marL="171455" indent="-171455" algn="l" defTabSz="914426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b="0" i="0" kern="1200">
                <a:solidFill>
                  <a:schemeClr val="bg2"/>
                </a:solidFill>
                <a:latin typeface="Arial"/>
                <a:ea typeface="+mn-ea"/>
                <a:cs typeface="+mn-cs"/>
              </a:defRPr>
            </a:lvl8pPr>
            <a:lvl9pPr marL="344498" indent="-173043" algn="l" defTabSz="914426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b="0" i="0" kern="1200">
                <a:solidFill>
                  <a:schemeClr val="bg2"/>
                </a:solidFill>
                <a:latin typeface="Arial"/>
                <a:ea typeface="+mn-ea"/>
                <a:cs typeface="+mn-cs"/>
              </a:defRPr>
            </a:lvl9pPr>
          </a:lstStyle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想法名称    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给每个想法起一个简短的名称</a:t>
            </a:r>
            <a:endParaRPr lang="en-US" altLang="zh-CN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想法描述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    明确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5W1H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（人员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WHO/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原因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WHY/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对象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WHAT/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地点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WHERE/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时间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WHEN/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方法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HOW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） </a:t>
            </a:r>
            <a:endParaRPr lang="en-US" altLang="zh-CN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假设   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       如果 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_____[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我们做了什么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] _____, 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那么 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_____[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预期的结果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]_____ 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将会发生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. </a:t>
            </a:r>
          </a:p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待测指标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    必须具体说明为评估测试结果需要追踪哪些指标</a:t>
            </a:r>
            <a:endParaRPr lang="en-US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49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xmlns="" id="{0C30CAD6-7D21-0645-A182-29A3333A74EE}"/>
              </a:ext>
            </a:extLst>
          </p:cNvPr>
          <p:cNvSpPr txBox="1">
            <a:spLocks/>
          </p:cNvSpPr>
          <p:nvPr/>
        </p:nvSpPr>
        <p:spPr>
          <a:xfrm>
            <a:off x="671513" y="543532"/>
            <a:ext cx="10934975" cy="738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PingFang SC Medium" panose="020B0400000000000000" pitchFamily="34" charset="-122"/>
                <a:ea typeface="PingFang SC Medium" panose="020B0400000000000000" pitchFamily="34" charset="-122"/>
                <a:cs typeface="+mj-cs"/>
              </a:defRPr>
            </a:lvl1pPr>
          </a:lstStyle>
          <a:p>
            <a:r>
              <a:rPr lang="zh-CN" altLang="en-US" dirty="0" smtClean="0"/>
              <a:t>某</a:t>
            </a:r>
            <a:r>
              <a:rPr lang="zh-CN" altLang="en-US" dirty="0"/>
              <a:t>生鲜团队整理的增实验想法（供参考）</a:t>
            </a:r>
          </a:p>
          <a:p>
            <a:endParaRPr kumimoji="1" lang="zh-CN" altLang="en-US" dirty="0"/>
          </a:p>
        </p:txBody>
      </p:sp>
      <p:sp>
        <p:nvSpPr>
          <p:cNvPr id="36" name="Rectangle 12"/>
          <p:cNvSpPr/>
          <p:nvPr/>
        </p:nvSpPr>
        <p:spPr>
          <a:xfrm>
            <a:off x="1543934" y="2427857"/>
            <a:ext cx="9535781" cy="3397907"/>
          </a:xfrm>
          <a:prstGeom prst="rect">
            <a:avLst/>
          </a:prstGeom>
          <a:solidFill>
            <a:srgbClr val="4472C4">
              <a:lumMod val="40000"/>
              <a:lumOff val="60000"/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37" name="Oval 13"/>
          <p:cNvSpPr/>
          <p:nvPr/>
        </p:nvSpPr>
        <p:spPr>
          <a:xfrm>
            <a:off x="2066189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38" name="Oval 14"/>
          <p:cNvSpPr/>
          <p:nvPr/>
        </p:nvSpPr>
        <p:spPr>
          <a:xfrm>
            <a:off x="2396127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39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066" y="2578573"/>
            <a:ext cx="152400" cy="167640"/>
          </a:xfrm>
          <a:prstGeom prst="rect">
            <a:avLst/>
          </a:prstGeom>
        </p:spPr>
      </p:pic>
      <p:sp>
        <p:nvSpPr>
          <p:cNvPr id="40" name="Oval 18"/>
          <p:cNvSpPr/>
          <p:nvPr/>
        </p:nvSpPr>
        <p:spPr>
          <a:xfrm>
            <a:off x="3076749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1" name="Oval 19"/>
          <p:cNvSpPr/>
          <p:nvPr/>
        </p:nvSpPr>
        <p:spPr>
          <a:xfrm>
            <a:off x="3406688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42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626" y="2578573"/>
            <a:ext cx="152400" cy="167640"/>
          </a:xfrm>
          <a:prstGeom prst="rect">
            <a:avLst/>
          </a:prstGeom>
        </p:spPr>
      </p:pic>
      <p:sp>
        <p:nvSpPr>
          <p:cNvPr id="43" name="Oval 21"/>
          <p:cNvSpPr/>
          <p:nvPr/>
        </p:nvSpPr>
        <p:spPr>
          <a:xfrm>
            <a:off x="4093280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4" name="Oval 22"/>
          <p:cNvSpPr/>
          <p:nvPr/>
        </p:nvSpPr>
        <p:spPr>
          <a:xfrm>
            <a:off x="4423219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157" y="2565580"/>
            <a:ext cx="152400" cy="167640"/>
          </a:xfrm>
          <a:prstGeom prst="rect">
            <a:avLst/>
          </a:prstGeom>
        </p:spPr>
      </p:pic>
      <p:sp>
        <p:nvSpPr>
          <p:cNvPr id="46" name="Oval 24"/>
          <p:cNvSpPr/>
          <p:nvPr/>
        </p:nvSpPr>
        <p:spPr>
          <a:xfrm>
            <a:off x="5103841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47" name="Oval 25"/>
          <p:cNvSpPr/>
          <p:nvPr/>
        </p:nvSpPr>
        <p:spPr>
          <a:xfrm>
            <a:off x="5433780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48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718" y="2565580"/>
            <a:ext cx="152400" cy="167640"/>
          </a:xfrm>
          <a:prstGeom prst="rect">
            <a:avLst/>
          </a:prstGeom>
        </p:spPr>
      </p:pic>
      <p:sp>
        <p:nvSpPr>
          <p:cNvPr id="49" name="Oval 27"/>
          <p:cNvSpPr/>
          <p:nvPr/>
        </p:nvSpPr>
        <p:spPr>
          <a:xfrm>
            <a:off x="6126342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50" name="Oval 28"/>
          <p:cNvSpPr/>
          <p:nvPr/>
        </p:nvSpPr>
        <p:spPr>
          <a:xfrm>
            <a:off x="6456281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51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219" y="2565580"/>
            <a:ext cx="152400" cy="167640"/>
          </a:xfrm>
          <a:prstGeom prst="rect">
            <a:avLst/>
          </a:prstGeom>
        </p:spPr>
      </p:pic>
      <p:sp>
        <p:nvSpPr>
          <p:cNvPr id="52" name="Oval 30"/>
          <p:cNvSpPr/>
          <p:nvPr/>
        </p:nvSpPr>
        <p:spPr>
          <a:xfrm>
            <a:off x="7136903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53" name="Oval 31"/>
          <p:cNvSpPr/>
          <p:nvPr/>
        </p:nvSpPr>
        <p:spPr>
          <a:xfrm>
            <a:off x="7466841" y="2574850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54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6780" y="2565580"/>
            <a:ext cx="152400" cy="167640"/>
          </a:xfrm>
          <a:prstGeom prst="rect">
            <a:avLst/>
          </a:prstGeom>
        </p:spPr>
      </p:pic>
      <p:pic>
        <p:nvPicPr>
          <p:cNvPr id="55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266" y="2578573"/>
            <a:ext cx="152400" cy="167640"/>
          </a:xfrm>
          <a:prstGeom prst="rect">
            <a:avLst/>
          </a:prstGeom>
        </p:spPr>
      </p:pic>
      <p:sp>
        <p:nvSpPr>
          <p:cNvPr id="56" name="Oval 34"/>
          <p:cNvSpPr/>
          <p:nvPr/>
        </p:nvSpPr>
        <p:spPr>
          <a:xfrm>
            <a:off x="8527950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57" name="Oval 35"/>
          <p:cNvSpPr/>
          <p:nvPr/>
        </p:nvSpPr>
        <p:spPr>
          <a:xfrm>
            <a:off x="8857889" y="2587844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cxnSp>
        <p:nvCxnSpPr>
          <p:cNvPr id="58" name="Straight Connector 38"/>
          <p:cNvCxnSpPr/>
          <p:nvPr/>
        </p:nvCxnSpPr>
        <p:spPr>
          <a:xfrm>
            <a:off x="2869040" y="2859335"/>
            <a:ext cx="0" cy="2434944"/>
          </a:xfrm>
          <a:prstGeom prst="line">
            <a:avLst/>
          </a:prstGeom>
          <a:noFill/>
          <a:ln w="63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</p:cxnSp>
      <p:cxnSp>
        <p:nvCxnSpPr>
          <p:cNvPr id="59" name="Straight Connector 39"/>
          <p:cNvCxnSpPr/>
          <p:nvPr/>
        </p:nvCxnSpPr>
        <p:spPr>
          <a:xfrm flipV="1">
            <a:off x="1862588" y="3142141"/>
            <a:ext cx="8550949" cy="5423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cxnSp>
        <p:nvCxnSpPr>
          <p:cNvPr id="60" name="Straight Connector 42"/>
          <p:cNvCxnSpPr/>
          <p:nvPr/>
        </p:nvCxnSpPr>
        <p:spPr>
          <a:xfrm flipV="1">
            <a:off x="1862588" y="3651188"/>
            <a:ext cx="8550949" cy="7242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cxnSp>
        <p:nvCxnSpPr>
          <p:cNvPr id="61" name="Straight Connector 43"/>
          <p:cNvCxnSpPr/>
          <p:nvPr/>
        </p:nvCxnSpPr>
        <p:spPr>
          <a:xfrm flipV="1">
            <a:off x="1862588" y="4160235"/>
            <a:ext cx="8550949" cy="6640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cxnSp>
        <p:nvCxnSpPr>
          <p:cNvPr id="62" name="Straight Connector 44"/>
          <p:cNvCxnSpPr/>
          <p:nvPr/>
        </p:nvCxnSpPr>
        <p:spPr>
          <a:xfrm flipV="1">
            <a:off x="1862588" y="4680595"/>
            <a:ext cx="8550949" cy="11456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63" name="Oval 50"/>
          <p:cNvSpPr/>
          <p:nvPr/>
        </p:nvSpPr>
        <p:spPr>
          <a:xfrm>
            <a:off x="9242275" y="2578163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pic>
        <p:nvPicPr>
          <p:cNvPr id="64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213" y="2568893"/>
            <a:ext cx="152400" cy="167640"/>
          </a:xfrm>
          <a:prstGeom prst="rect">
            <a:avLst/>
          </a:prstGeom>
        </p:spPr>
      </p:pic>
      <p:pic>
        <p:nvPicPr>
          <p:cNvPr id="65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700" y="2581886"/>
            <a:ext cx="152400" cy="167640"/>
          </a:xfrm>
          <a:prstGeom prst="rect">
            <a:avLst/>
          </a:prstGeom>
        </p:spPr>
      </p:pic>
      <p:sp>
        <p:nvSpPr>
          <p:cNvPr id="66" name="Oval 53"/>
          <p:cNvSpPr/>
          <p:nvPr/>
        </p:nvSpPr>
        <p:spPr>
          <a:xfrm>
            <a:off x="10303383" y="2591157"/>
            <a:ext cx="158370" cy="15837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6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"/>
              <a:cs typeface=""/>
            </a:endParaRPr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1829135" y="3354011"/>
            <a:ext cx="9246870" cy="37158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26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400" b="0" i="0" kern="120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/>
              </a:defRPr>
            </a:lvl1pPr>
            <a:lvl2pPr marL="0" indent="0" algn="l" defTabSz="91442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 sz="2400" b="0" i="0" kern="0" spc="-5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0" indent="0" algn="l" defTabSz="914426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100" b="1" i="0" kern="12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3pPr>
            <a:lvl4pPr marL="0" indent="0" algn="l" defTabSz="914426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 i="0" kern="1200">
                <a:solidFill>
                  <a:schemeClr val="tx2"/>
                </a:solidFill>
                <a:latin typeface="Arial"/>
                <a:ea typeface="+mn-ea"/>
                <a:cs typeface="Microsoft New Tai Lue" panose="020B0502040204020203" pitchFamily="34" charset="0"/>
              </a:defRPr>
            </a:lvl4pPr>
            <a:lvl5pPr marL="0" indent="-171455" algn="l" defTabSz="914426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 kern="1200">
                <a:solidFill>
                  <a:schemeClr val="tx2"/>
                </a:solidFill>
                <a:latin typeface="Arial"/>
                <a:ea typeface="+mn-ea"/>
                <a:cs typeface="Microsoft New Tai Lue" panose="020B0502040204020203" pitchFamily="34" charset="0"/>
              </a:defRPr>
            </a:lvl5pPr>
            <a:lvl6pPr marL="0" indent="-173043" algn="l" defTabSz="914426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 kern="1200" baseline="0">
                <a:solidFill>
                  <a:schemeClr val="tx2"/>
                </a:solidFill>
                <a:latin typeface="Arial"/>
                <a:ea typeface="+mn-ea"/>
                <a:cs typeface="+mn-cs"/>
              </a:defRPr>
            </a:lvl6pPr>
            <a:lvl7pPr marL="0" indent="0" algn="l" defTabSz="914426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​"/>
              <a:defRPr sz="1500" b="0" i="0" kern="1200" baseline="0">
                <a:solidFill>
                  <a:schemeClr val="bg2"/>
                </a:solidFill>
                <a:latin typeface="Arial"/>
                <a:ea typeface="+mn-ea"/>
                <a:cs typeface="+mn-cs"/>
              </a:defRPr>
            </a:lvl7pPr>
            <a:lvl8pPr marL="171455" indent="-171455" algn="l" defTabSz="914426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b="0" i="0" kern="1200">
                <a:solidFill>
                  <a:schemeClr val="bg2"/>
                </a:solidFill>
                <a:latin typeface="Arial"/>
                <a:ea typeface="+mn-ea"/>
                <a:cs typeface="+mn-cs"/>
              </a:defRPr>
            </a:lvl8pPr>
            <a:lvl9pPr marL="344498" indent="-173043" algn="l" defTabSz="914426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b="0" i="0" kern="1200">
                <a:solidFill>
                  <a:schemeClr val="bg2"/>
                </a:solidFill>
                <a:latin typeface="Arial"/>
                <a:ea typeface="+mn-ea"/>
                <a:cs typeface="+mn-cs"/>
              </a:defRPr>
            </a:lvl9pPr>
          </a:lstStyle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想法名称    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增加购物清单功能</a:t>
            </a:r>
            <a:endParaRPr lang="en-US" altLang="zh-CN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想法描述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    对活跃用户在本月进行关于购物清单的</a:t>
            </a:r>
            <a:r>
              <a:rPr lang="en-US" altLang="zh-CN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A/B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测试，观察能否吸引他们更频繁地消费</a:t>
            </a:r>
            <a:endParaRPr lang="en-US" altLang="zh-CN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假设   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       </a:t>
            </a:r>
            <a:r>
              <a:rPr 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如果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我们让用户更快寻回浏览过的商品</a:t>
            </a:r>
            <a:r>
              <a:rPr 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，用户就更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增加</a:t>
            </a:r>
            <a:r>
              <a:rPr 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下单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的概率</a:t>
            </a:r>
            <a:endParaRPr lang="en-US" altLang="zh-CN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r>
              <a:rPr lang="zh-CN" altLang="en-US" sz="1680" b="1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待测指标</a:t>
            </a:r>
            <a:r>
              <a:rPr lang="zh-CN" altLang="en-US" sz="1680" dirty="0">
                <a:solidFill>
                  <a:srgbClr val="44546A"/>
                </a:solidFill>
                <a:latin typeface="PingFang SC" charset="-122"/>
                <a:ea typeface="PingFang SC" charset="-122"/>
                <a:cs typeface="PingFang SC" charset="-122"/>
              </a:rPr>
              <a:t>    必须具体说明为评估测试结果需要追踪哪些指标</a:t>
            </a:r>
            <a:endParaRPr lang="en-US" sz="1680" dirty="0">
              <a:solidFill>
                <a:srgbClr val="44546A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6193863"/>
      </p:ext>
    </p:extLst>
  </p:cSld>
  <p:clrMapOvr>
    <a:masterClrMapping/>
  </p:clrMapOvr>
</p:sld>
</file>

<file path=ppt/theme/theme1.xml><?xml version="1.0" encoding="utf-8"?>
<a:theme xmlns:a="http://schemas.openxmlformats.org/drawingml/2006/main" name="基础">
  <a:themeElements>
    <a:clrScheme name="自定义 1">
      <a:dk1>
        <a:srgbClr val="181F26"/>
      </a:dk1>
      <a:lt1>
        <a:srgbClr val="FFFFFF"/>
      </a:lt1>
      <a:dk2>
        <a:srgbClr val="5E6873"/>
      </a:dk2>
      <a:lt2>
        <a:srgbClr val="D9DAE1"/>
      </a:lt2>
      <a:accent1>
        <a:srgbClr val="008EF4"/>
      </a:accent1>
      <a:accent2>
        <a:srgbClr val="FFAB00"/>
      </a:accent2>
      <a:accent3>
        <a:srgbClr val="6453C0"/>
      </a:accent3>
      <a:accent4>
        <a:srgbClr val="00B8D9"/>
      </a:accent4>
      <a:accent5>
        <a:srgbClr val="FF453A"/>
      </a:accent5>
      <a:accent6>
        <a:srgbClr val="34C759"/>
      </a:accent6>
      <a:hlink>
        <a:srgbClr val="0079FF"/>
      </a:hlink>
      <a:folHlink>
        <a:srgbClr val="5D6773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nwise Template v3.5" id="{E2C360E0-BE08-E341-ACB9-347D97FE3788}" vid="{E24B7573-9D7A-9143-8F44-03E54CAC08C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B7DA015B438AB14DB630A527CC10DB5D" ma:contentTypeVersion="13" ma:contentTypeDescription="新建文档。" ma:contentTypeScope="" ma:versionID="ba670e09bcec0eda010f25acb1293bf8">
  <xsd:schema xmlns:xsd="http://www.w3.org/2001/XMLSchema" xmlns:xs="http://www.w3.org/2001/XMLSchema" xmlns:p="http://schemas.microsoft.com/office/2006/metadata/properties" xmlns:ns2="9a58d173-ff4c-4bec-94fa-e9c3de730b31" xmlns:ns3="24d768da-c08d-424d-9c30-faa730b9f220" targetNamespace="http://schemas.microsoft.com/office/2006/metadata/properties" ma:root="true" ma:fieldsID="1bbd196dca9882d4bb62a790a7b4e318" ns2:_="" ns3:_="">
    <xsd:import namespace="9a58d173-ff4c-4bec-94fa-e9c3de730b31"/>
    <xsd:import namespace="24d768da-c08d-424d-9c30-faa730b9f2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3:TaxKeywordTaxHTFiel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8d173-ff4c-4bec-94fa-e9c3de730b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768da-c08d-424d-9c30-faa730b9f22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19" nillable="true" ma:taxonomy="true" ma:internalName="TaxKeywordTaxHTField" ma:taxonomyFieldName="TaxKeyword" ma:displayName="企业关键字" ma:fieldId="{23f27201-bee3-471e-b2e7-b64fd8b7ca38}" ma:taxonomyMulti="true" ma:sspId="9d4cb0f3-cf2c-4c03-905d-5fe7542e033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b3e15324-8fab-4ffb-a9ac-8d8c111aef38}" ma:internalName="TaxCatchAll" ma:showField="CatchAllData" ma:web="24d768da-c08d-424d-9c30-faa730b9f2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d768da-c08d-424d-9c30-faa730b9f220"/>
    <TaxKeywordTaxHTField xmlns="24d768da-c08d-424d-9c30-faa730b9f220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DDAE48CD-49BC-4342-92F8-602AB6F54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58d173-ff4c-4bec-94fa-e9c3de730b31"/>
    <ds:schemaRef ds:uri="24d768da-c08d-424d-9c30-faa730b9f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B20B56-9B4C-427B-ACD3-9D68023FB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ACE751-B73F-4FDD-B990-A26A0E404D11}">
  <ds:schemaRefs>
    <ds:schemaRef ds:uri="http://schemas.microsoft.com/office/2006/metadata/properties"/>
    <ds:schemaRef ds:uri="http://schemas.microsoft.com/office/infopath/2007/PartnerControls"/>
    <ds:schemaRef ds:uri="24d768da-c08d-424d-9c30-faa730b9f2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Runwise Template v3.5</Template>
  <TotalTime>3</TotalTime>
  <Words>146</Words>
  <Application>Microsoft Macintosh PowerPoint</Application>
  <PresentationFormat>宽屏</PresentationFormat>
  <Paragraphs>11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Calibri Light</vt:lpstr>
      <vt:lpstr>PingFang SC</vt:lpstr>
      <vt:lpstr>PingFang SC Medium</vt:lpstr>
      <vt:lpstr>等线</vt:lpstr>
      <vt:lpstr>Arial</vt:lpstr>
      <vt:lpstr>基础</vt:lpstr>
      <vt:lpstr>增长实验想法模版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 1</dc:title>
  <dc:creator>Lyric Lin</dc:creator>
  <cp:lastModifiedBy>Lyric Lin</cp:lastModifiedBy>
  <cp:revision>3</cp:revision>
  <dcterms:created xsi:type="dcterms:W3CDTF">2020-09-22T06:52:04Z</dcterms:created>
  <dcterms:modified xsi:type="dcterms:W3CDTF">2020-09-22T06:55:29Z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0x010100B7DA015B438AB14DB630A527CC10DB5D</vt:lpwstr>
  </property>
</Properties>
</file>