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3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png"/><Relationship Id="rId7" Type="http://schemas.openxmlformats.org/officeDocument/2006/relationships/image" Target="../media/image7.svg"/><Relationship Id="rId8" Type="http://schemas.openxmlformats.org/officeDocument/2006/relationships/image" Target="../media/image5.png"/><Relationship Id="rId9" Type="http://schemas.openxmlformats.org/officeDocument/2006/relationships/image" Target="../media/image9.sv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无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8EBE806F-62CD-E644-89AA-BDABCC896166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7F94B12-A722-F143-94A2-FD792B6E945E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FCBBE646-2838-294A-86C4-4728EE021778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ACA7EAD8-B8C5-2143-B0A2-7A1D0D62745D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CB5162DB-D336-E341-BDF9-A25A7527C33B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F213AC22-9FA5-444F-A6D6-02ABC2188C5F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312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内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242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406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/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>
            <a:extLst>
              <a:ext uri="{FF2B5EF4-FFF2-40B4-BE49-F238E27FC236}">
                <a16:creationId xmlns:a16="http://schemas.microsoft.com/office/drawing/2014/main" xmlns="" id="{50126930-6EFC-5A47-929A-D40EFCC011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513" y="1383142"/>
            <a:ext cx="10801350" cy="45137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点击输入副标题</a:t>
            </a:r>
          </a:p>
        </p:txBody>
      </p:sp>
      <p:sp>
        <p:nvSpPr>
          <p:cNvPr id="5" name="标题占位符 1">
            <a:extLst>
              <a:ext uri="{FF2B5EF4-FFF2-40B4-BE49-F238E27FC236}">
                <a16:creationId xmlns:a16="http://schemas.microsoft.com/office/drawing/2014/main" xmlns="" id="{92A44E61-5FBF-0544-83B1-8C2F42A5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AEF6F139-2248-4941-A07B-E29822E01947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D2077161-4735-D847-BC4F-4A0A2DFAB819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D5C7D9F7-614C-E740-99FC-78DFC94F14AB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94C77B12-6A8D-1E47-934E-69345D428606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C0E7393C-39CE-B142-9818-2DE416575D55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960EE543-9DD2-E049-AEFE-C56FAFA9724C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126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A9C3E38-D2BD-BB41-9553-2C19296B8070}"/>
              </a:ext>
            </a:extLst>
          </p:cNvPr>
          <p:cNvSpPr/>
          <p:nvPr userDrawn="1"/>
        </p:nvSpPr>
        <p:spPr>
          <a:xfrm>
            <a:off x="0" y="0"/>
            <a:ext cx="26046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5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步骤 4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占位符 26">
            <a:extLst>
              <a:ext uri="{FF2B5EF4-FFF2-40B4-BE49-F238E27FC236}">
                <a16:creationId xmlns:a16="http://schemas.microsoft.com/office/drawing/2014/main" xmlns="" id="{050D894C-CE39-7242-A148-C3CC678F3E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2696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16" name="文本占位符 26">
            <a:extLst>
              <a:ext uri="{FF2B5EF4-FFF2-40B4-BE49-F238E27FC236}">
                <a16:creationId xmlns:a16="http://schemas.microsoft.com/office/drawing/2014/main" xmlns="" id="{3B0D1D5F-2DBC-FD45-B447-A00208EF86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52696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pic>
        <p:nvPicPr>
          <p:cNvPr id="5" name="图形 4">
            <a:extLst>
              <a:ext uri="{FF2B5EF4-FFF2-40B4-BE49-F238E27FC236}">
                <a16:creationId xmlns:a16="http://schemas.microsoft.com/office/drawing/2014/main" xmlns="" id="{6F505374-E774-0F4A-8E6C-8C2E49011B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94806" y="2249321"/>
            <a:ext cx="2632382" cy="1006006"/>
          </a:xfrm>
          <a:prstGeom prst="rect">
            <a:avLst/>
          </a:prstGeom>
        </p:spPr>
      </p:pic>
      <p:sp>
        <p:nvSpPr>
          <p:cNvPr id="21" name="文本占位符 26">
            <a:extLst>
              <a:ext uri="{FF2B5EF4-FFF2-40B4-BE49-F238E27FC236}">
                <a16:creationId xmlns:a16="http://schemas.microsoft.com/office/drawing/2014/main" xmlns="" id="{06E63BE9-476F-6B4B-A9D7-6086386202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3831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22" name="文本占位符 26">
            <a:extLst>
              <a:ext uri="{FF2B5EF4-FFF2-40B4-BE49-F238E27FC236}">
                <a16:creationId xmlns:a16="http://schemas.microsoft.com/office/drawing/2014/main" xmlns="" id="{766551F4-EB7F-7147-9E44-80683CFE73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63831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sp>
        <p:nvSpPr>
          <p:cNvPr id="23" name="文本占位符 26">
            <a:extLst>
              <a:ext uri="{FF2B5EF4-FFF2-40B4-BE49-F238E27FC236}">
                <a16:creationId xmlns:a16="http://schemas.microsoft.com/office/drawing/2014/main" xmlns="" id="{C66734A3-B7D7-EF4A-9971-3B8F0BC8DB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60541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24" name="文本占位符 26">
            <a:extLst>
              <a:ext uri="{FF2B5EF4-FFF2-40B4-BE49-F238E27FC236}">
                <a16:creationId xmlns:a16="http://schemas.microsoft.com/office/drawing/2014/main" xmlns="" id="{895C22EE-8818-9944-A6F2-C7C6A18941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60541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sp>
        <p:nvSpPr>
          <p:cNvPr id="25" name="文本占位符 26">
            <a:extLst>
              <a:ext uri="{FF2B5EF4-FFF2-40B4-BE49-F238E27FC236}">
                <a16:creationId xmlns:a16="http://schemas.microsoft.com/office/drawing/2014/main" xmlns="" id="{C855B267-292F-9841-B5B9-69D2BFB2048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94713" y="3416028"/>
            <a:ext cx="1872000" cy="38588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步骤 </a:t>
            </a:r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26" name="文本占位符 26">
            <a:extLst>
              <a:ext uri="{FF2B5EF4-FFF2-40B4-BE49-F238E27FC236}">
                <a16:creationId xmlns:a16="http://schemas.microsoft.com/office/drawing/2014/main" xmlns="" id="{34DABC84-8D3F-4A45-A38F-7163ABF4F2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94713" y="3837295"/>
            <a:ext cx="1872000" cy="1815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zh-CN" altLang="en-US" sz="1600" smtClean="0"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如何验证这个假设，如何有效地开展实验？</a:t>
            </a:r>
          </a:p>
        </p:txBody>
      </p:sp>
      <p:pic>
        <p:nvPicPr>
          <p:cNvPr id="9" name="图形 8">
            <a:extLst>
              <a:ext uri="{FF2B5EF4-FFF2-40B4-BE49-F238E27FC236}">
                <a16:creationId xmlns:a16="http://schemas.microsoft.com/office/drawing/2014/main" xmlns="" id="{873C171F-ABA1-6743-A974-426283C963D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654714" y="2249321"/>
            <a:ext cx="2632382" cy="1006006"/>
          </a:xfrm>
          <a:prstGeom prst="rect">
            <a:avLst/>
          </a:prstGeom>
        </p:spPr>
      </p:pic>
      <p:pic>
        <p:nvPicPr>
          <p:cNvPr id="30" name="图形 29">
            <a:extLst>
              <a:ext uri="{FF2B5EF4-FFF2-40B4-BE49-F238E27FC236}">
                <a16:creationId xmlns:a16="http://schemas.microsoft.com/office/drawing/2014/main" xmlns="" id="{6A88F07C-0B58-584F-90C0-86642389BB2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14622" y="2249321"/>
            <a:ext cx="2632382" cy="1006006"/>
          </a:xfrm>
          <a:prstGeom prst="rect">
            <a:avLst/>
          </a:prstGeom>
        </p:spPr>
      </p:pic>
      <p:pic>
        <p:nvPicPr>
          <p:cNvPr id="31" name="图形 30">
            <a:extLst>
              <a:ext uri="{FF2B5EF4-FFF2-40B4-BE49-F238E27FC236}">
                <a16:creationId xmlns:a16="http://schemas.microsoft.com/office/drawing/2014/main" xmlns="" id="{0B2DBF2F-C8A8-6F4D-8239-33EB7AEC13E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8201344" y="2249321"/>
            <a:ext cx="2632382" cy="1006006"/>
          </a:xfrm>
          <a:prstGeom prst="rect">
            <a:avLst/>
          </a:prstGeom>
        </p:spPr>
      </p:pic>
      <p:sp>
        <p:nvSpPr>
          <p:cNvPr id="33" name="文本占位符 37">
            <a:extLst>
              <a:ext uri="{FF2B5EF4-FFF2-40B4-BE49-F238E27FC236}">
                <a16:creationId xmlns:a16="http://schemas.microsoft.com/office/drawing/2014/main" xmlns="" id="{4620D946-965C-9D41-B497-602742E05F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481" y="521977"/>
            <a:ext cx="10797382" cy="5916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latin typeface="PingFang SC Medium" panose="020B0400000000000000" pitchFamily="34" charset="-122"/>
                <a:ea typeface="PingFang SC Medium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信息图模板 </a:t>
            </a:r>
            <a:r>
              <a:rPr kumimoji="1" lang="en-US" altLang="zh-CN" dirty="0"/>
              <a:t>/ </a:t>
            </a:r>
            <a:r>
              <a:rPr kumimoji="1" lang="zh-CN" altLang="en-US" dirty="0"/>
              <a:t>步骤 </a:t>
            </a:r>
            <a:r>
              <a:rPr kumimoji="1" lang="en-US" altLang="zh-CN" dirty="0"/>
              <a:t>4.1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2421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extLst>
              <a:ext uri="{FF2B5EF4-FFF2-40B4-BE49-F238E27FC236}">
                <a16:creationId xmlns:a16="http://schemas.microsoft.com/office/drawing/2014/main" xmlns="" id="{4ACEC8B1-F49B-1E49-9707-FA3291529A6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1" name="标题占位符 1">
            <a:extLst>
              <a:ext uri="{FF2B5EF4-FFF2-40B4-BE49-F238E27FC236}">
                <a16:creationId xmlns:a16="http://schemas.microsoft.com/office/drawing/2014/main" xmlns="" id="{3DEB2C3A-9176-2546-8803-3E1A1199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2690383"/>
            <a:ext cx="3776919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基础版式</a:t>
            </a:r>
          </a:p>
        </p:txBody>
      </p:sp>
    </p:spTree>
    <p:extLst>
      <p:ext uri="{BB962C8B-B14F-4D97-AF65-F5344CB8AC3E}">
        <p14:creationId xmlns:p14="http://schemas.microsoft.com/office/powerpoint/2010/main" val="167242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23">
          <p15:clr>
            <a:srgbClr val="F26B43"/>
          </p15:clr>
        </p15:guide>
        <p15:guide id="3" orient="horz" pos="4004">
          <p15:clr>
            <a:srgbClr val="F26B43"/>
          </p15:clr>
        </p15:guide>
        <p15:guide id="4" orient="horz" pos="316">
          <p15:clr>
            <a:srgbClr val="F26B43"/>
          </p15:clr>
        </p15:guide>
        <p15:guide id="5" pos="3840">
          <p15:clr>
            <a:srgbClr val="F26B43"/>
          </p15:clr>
        </p15:guide>
        <p15:guide id="6" pos="72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6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038DF6-DE96-2C40-B898-ADF731CD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CN" altLang="en-US" dirty="0"/>
              <a:t>用户画像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ED8F798D-2332-0545-A105-7165ED16BE5F}"/>
              </a:ext>
            </a:extLst>
          </p:cNvPr>
          <p:cNvGraphicFramePr>
            <a:graphicFrameLocks noGrp="1"/>
          </p:cNvGraphicFramePr>
          <p:nvPr/>
        </p:nvGraphicFramePr>
        <p:xfrm>
          <a:off x="760185" y="1361670"/>
          <a:ext cx="10712680" cy="4710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880">
                  <a:extLst>
                    <a:ext uri="{9D8B030D-6E8A-4147-A177-3AD203B41FA5}">
                      <a16:colId xmlns:a16="http://schemas.microsoft.com/office/drawing/2014/main" xmlns="" val="943307896"/>
                    </a:ext>
                  </a:extLst>
                </a:gridCol>
                <a:gridCol w="2386940">
                  <a:extLst>
                    <a:ext uri="{9D8B030D-6E8A-4147-A177-3AD203B41FA5}">
                      <a16:colId xmlns:a16="http://schemas.microsoft.com/office/drawing/2014/main" xmlns="" val="2798459072"/>
                    </a:ext>
                  </a:extLst>
                </a:gridCol>
                <a:gridCol w="4032690">
                  <a:extLst>
                    <a:ext uri="{9D8B030D-6E8A-4147-A177-3AD203B41FA5}">
                      <a16:colId xmlns:a16="http://schemas.microsoft.com/office/drawing/2014/main" xmlns="" val="2054639986"/>
                    </a:ext>
                  </a:extLst>
                </a:gridCol>
                <a:gridCol w="2678170">
                  <a:extLst>
                    <a:ext uri="{9D8B030D-6E8A-4147-A177-3AD203B41FA5}">
                      <a16:colId xmlns:a16="http://schemas.microsoft.com/office/drawing/2014/main" xmlns="" val="3009426578"/>
                    </a:ext>
                  </a:extLst>
                </a:gridCol>
              </a:tblGrid>
              <a:tr h="179716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 Medium" panose="020B0400000000000000" pitchFamily="34" charset="-122"/>
                          <a:ea typeface="PingFang SC Medium" panose="020B0400000000000000" pitchFamily="34" charset="-122"/>
                          <a:cs typeface="+mn-cs"/>
                        </a:rPr>
                        <a:t>用户类型：</a:t>
                      </a:r>
                      <a:r>
                        <a:rPr lang="en-US" altLang="zh-CN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 Medium" panose="020B0400000000000000" pitchFamily="34" charset="-122"/>
                          <a:ea typeface="PingFang SC Medium" panose="020B0400000000000000" pitchFamily="34" charset="-122"/>
                          <a:cs typeface="+mn-cs"/>
                        </a:rPr>
                        <a:t>XXX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年龄：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  <a:b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</a:b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性别：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职位：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收入 ：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所在地：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PingFang SC" panose="020B0400000000000000" pitchFamily="34" charset="-122"/>
                        <a:ea typeface="PingFang SC" panose="020B0400000000000000" pitchFamily="34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性格</a:t>
                      </a: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用户的性格特征有哪些？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兴趣</a:t>
                      </a:r>
                      <a:r>
                        <a:rPr lang="zh-CN" altLang="zh-CN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用户的个人兴趣是什么？（比如：运动、品牌、爱好等）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PingFang SC" panose="020B0400000000000000" pitchFamily="34" charset="-122"/>
                        <a:ea typeface="PingFang SC" panose="020B0400000000000000" pitchFamily="34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532075"/>
                  </a:ext>
                </a:extLst>
              </a:tr>
              <a:tr h="1576791">
                <a:tc gridSpan="2">
                  <a:txBody>
                    <a:bodyPr/>
                    <a:lstStyle/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目标</a:t>
                      </a:r>
                      <a:r>
                        <a:rPr lang="zh-CN" altLang="zh-CN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/>
                      </a:r>
                      <a:b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</a:b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用户想要、需要、希望以及梦想是什么？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PingFang SC" panose="020B0400000000000000" pitchFamily="34" charset="-122"/>
                        <a:ea typeface="PingFang SC" panose="020B0400000000000000" pitchFamily="34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动机</a:t>
                      </a: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促使用户付诸某个行动的因素是什么？（外在的；内在的）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PingFang SC" panose="020B0400000000000000" pitchFamily="34" charset="-122"/>
                        <a:ea typeface="PingFang SC" panose="020B0400000000000000" pitchFamily="34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痛点</a:t>
                      </a:r>
                      <a:r>
                        <a:rPr lang="zh-CN" altLang="zh-CN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 rtl="0" fontAlgn="base"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让用户付出某个具体行动的最大阻碍、让用户感到焦虑或沮丧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​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0683622"/>
                  </a:ext>
                </a:extLst>
              </a:tr>
              <a:tr h="870202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补充维度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1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…</a:t>
                      </a:r>
                      <a:endParaRPr lang="zh-CN" altLang="en-US" sz="1200" b="0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zh-CN" altLang="en-US" sz="1600" dirty="0">
                        <a:solidFill>
                          <a:schemeClr val="tx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补充维度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2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…</a:t>
                      </a:r>
                      <a:endParaRPr lang="zh-CN" altLang="en-US" sz="1200" b="0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补充维度 </a:t>
                      </a:r>
                      <a:r>
                        <a:rPr lang="en-US" altLang="zh-CN" sz="16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3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PingFang SC" panose="020B0400000000000000" pitchFamily="34" charset="-122"/>
                          <a:ea typeface="PingFang SC" panose="020B0400000000000000" pitchFamily="34" charset="-122"/>
                          <a:cs typeface="+mn-cs"/>
                        </a:rPr>
                        <a:t>…</a:t>
                      </a:r>
                      <a:endParaRPr lang="zh-CN" altLang="en-US" sz="1200" b="0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9388150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465CD7CE-0985-E44B-9B8D-B6DBFECBE3DE}"/>
              </a:ext>
            </a:extLst>
          </p:cNvPr>
          <p:cNvSpPr/>
          <p:nvPr/>
        </p:nvSpPr>
        <p:spPr>
          <a:xfrm>
            <a:off x="866899" y="1484416"/>
            <a:ext cx="1448789" cy="1793174"/>
          </a:xfrm>
          <a:prstGeom prst="rect">
            <a:avLst/>
          </a:prstGeom>
          <a:solidFill>
            <a:srgbClr val="F5F8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kumimoji="1" lang="zh-CN" altLang="en-US">
              <a:solidFill>
                <a:srgbClr val="FFFFFF"/>
              </a:solidFill>
            </a:endParaRPr>
          </a:p>
        </p:txBody>
      </p:sp>
      <p:pic>
        <p:nvPicPr>
          <p:cNvPr id="10" name="图形 9" descr="男性形象">
            <a:extLst>
              <a:ext uri="{FF2B5EF4-FFF2-40B4-BE49-F238E27FC236}">
                <a16:creationId xmlns:a16="http://schemas.microsoft.com/office/drawing/2014/main" xmlns="" id="{BB52A1B0-C9EE-C84D-AD3F-EAC7B2003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00495" y="1790205"/>
            <a:ext cx="1181595" cy="11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1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2098881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2153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28796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版式">
  <a:themeElements>
    <a:clrScheme name="UpSkill Pro 3">
      <a:dk1>
        <a:srgbClr val="2C3A48"/>
      </a:dk1>
      <a:lt1>
        <a:srgbClr val="FFFFFF"/>
      </a:lt1>
      <a:dk2>
        <a:srgbClr val="44546A"/>
      </a:dk2>
      <a:lt2>
        <a:srgbClr val="E7E6E6"/>
      </a:lt2>
      <a:accent1>
        <a:srgbClr val="0079FF"/>
      </a:accent1>
      <a:accent2>
        <a:srgbClr val="FFAB00"/>
      </a:accent2>
      <a:accent3>
        <a:srgbClr val="6554C0"/>
      </a:accent3>
      <a:accent4>
        <a:srgbClr val="00B8D9"/>
      </a:accent4>
      <a:accent5>
        <a:srgbClr val="FF5630"/>
      </a:accent5>
      <a:accent6>
        <a:srgbClr val="34C759"/>
      </a:accent6>
      <a:hlink>
        <a:srgbClr val="0079FF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skill Pro 课程模板3.2" id="{70580B20-9F98-C94C-9077-E1E46A741241}" vid="{35C045AC-F4CE-A349-8EF3-6E1A4C00DD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17</Words>
  <Application>Microsoft Macintosh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PingFang SC</vt:lpstr>
      <vt:lpstr>PingFang SC Medium</vt:lpstr>
      <vt:lpstr>等线</vt:lpstr>
      <vt:lpstr>Arial</vt:lpstr>
      <vt:lpstr>基础版式</vt:lpstr>
      <vt:lpstr>用户画像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用户画像</dc:title>
  <dc:creator>Lyric Lin</dc:creator>
  <cp:lastModifiedBy>Lyric Lin</cp:lastModifiedBy>
  <cp:revision>2</cp:revision>
  <dcterms:created xsi:type="dcterms:W3CDTF">2020-03-27T03:36:33Z</dcterms:created>
  <dcterms:modified xsi:type="dcterms:W3CDTF">2020-03-27T06:17:08Z</dcterms:modified>
</cp:coreProperties>
</file>