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7" r:id="rId5"/>
    <p:sldId id="258" r:id="rId6"/>
  </p:sldIdLst>
  <p:sldSz cx="15087600" cy="10693400"/>
  <p:notesSz cx="150876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D1F195-979A-1C4B-90C5-89562B0B6028}" v="25" dt="2018-08-07T02:30:29.77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03"/>
    <p:restoredTop sz="94709"/>
  </p:normalViewPr>
  <p:slideViewPr>
    <p:cSldViewPr>
      <p:cViewPr varScale="1">
        <p:scale>
          <a:sx n="70" d="100"/>
          <a:sy n="70" d="100"/>
        </p:scale>
        <p:origin x="448" y="20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537325" cy="536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8545513" y="0"/>
            <a:ext cx="6538912" cy="536575"/>
          </a:xfrm>
          <a:prstGeom prst="rect">
            <a:avLst/>
          </a:prstGeom>
        </p:spPr>
        <p:txBody>
          <a:bodyPr vert="horz" lIns="91440" tIns="45720" rIns="91440" bIns="45720" rtlCol="0"/>
          <a:lstStyle>
            <a:lvl1pPr algn="r">
              <a:defRPr sz="1200"/>
            </a:lvl1pPr>
          </a:lstStyle>
          <a:p>
            <a:fld id="{6D9139E0-1FBD-4941-B2CD-3844F1229BB4}" type="datetimeFigureOut">
              <a:rPr lang="en-US" smtClean="0"/>
              <a:t>2/20/20</a:t>
            </a:fld>
            <a:endParaRPr lang="en-US"/>
          </a:p>
        </p:txBody>
      </p:sp>
      <p:sp>
        <p:nvSpPr>
          <p:cNvPr id="4" name="Slide Image Placeholder 3"/>
          <p:cNvSpPr>
            <a:spLocks noGrp="1" noRot="1" noChangeAspect="1"/>
          </p:cNvSpPr>
          <p:nvPr>
            <p:ph type="sldImg" idx="2"/>
          </p:nvPr>
        </p:nvSpPr>
        <p:spPr>
          <a:xfrm>
            <a:off x="4997450" y="1336675"/>
            <a:ext cx="5092700" cy="36083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508125" y="5146675"/>
            <a:ext cx="12071350" cy="42100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156825"/>
            <a:ext cx="6537325" cy="536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8545513" y="10156825"/>
            <a:ext cx="6538912" cy="536575"/>
          </a:xfrm>
          <a:prstGeom prst="rect">
            <a:avLst/>
          </a:prstGeom>
        </p:spPr>
        <p:txBody>
          <a:bodyPr vert="horz" lIns="91440" tIns="45720" rIns="91440" bIns="45720" rtlCol="0" anchor="b"/>
          <a:lstStyle>
            <a:lvl1pPr algn="r">
              <a:defRPr sz="1200"/>
            </a:lvl1pPr>
          </a:lstStyle>
          <a:p>
            <a:fld id="{C2ABFB76-E0F2-4D43-92CD-9B96298A290C}" type="slidenum">
              <a:rPr lang="en-US" smtClean="0"/>
              <a:t>‹#›</a:t>
            </a:fld>
            <a:endParaRPr lang="en-US"/>
          </a:p>
        </p:txBody>
      </p:sp>
    </p:spTree>
    <p:extLst>
      <p:ext uri="{BB962C8B-B14F-4D97-AF65-F5344CB8AC3E}">
        <p14:creationId xmlns:p14="http://schemas.microsoft.com/office/powerpoint/2010/main" val="3432545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1570" y="3314954"/>
            <a:ext cx="12824460"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3140" y="5988304"/>
            <a:ext cx="1056132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54380" y="2459482"/>
            <a:ext cx="6563106"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70114" y="2459482"/>
            <a:ext cx="6563106"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939"/>
            <a:ext cx="15087600" cy="0"/>
          </a:xfrm>
          <a:custGeom>
            <a:avLst/>
            <a:gdLst/>
            <a:ahLst/>
            <a:cxnLst/>
            <a:rect l="l" t="t" r="r" b="b"/>
            <a:pathLst>
              <a:path w="15087600">
                <a:moveTo>
                  <a:pt x="0" y="0"/>
                </a:moveTo>
                <a:lnTo>
                  <a:pt x="15087599" y="0"/>
                </a:lnTo>
              </a:path>
            </a:pathLst>
          </a:custGeom>
          <a:ln w="19049">
            <a:solidFill>
              <a:srgbClr val="CCCCCC"/>
            </a:solidFill>
          </a:ln>
        </p:spPr>
        <p:txBody>
          <a:bodyPr wrap="square" lIns="0" tIns="0" rIns="0" bIns="0" rtlCol="0"/>
          <a:lstStyle/>
          <a:p>
            <a:endParaRPr/>
          </a:p>
        </p:txBody>
      </p:sp>
      <p:sp>
        <p:nvSpPr>
          <p:cNvPr id="17" name="bk object 17"/>
          <p:cNvSpPr/>
          <p:nvPr/>
        </p:nvSpPr>
        <p:spPr>
          <a:xfrm>
            <a:off x="0" y="10691239"/>
            <a:ext cx="15087600" cy="0"/>
          </a:xfrm>
          <a:custGeom>
            <a:avLst/>
            <a:gdLst/>
            <a:ahLst/>
            <a:cxnLst/>
            <a:rect l="l" t="t" r="r" b="b"/>
            <a:pathLst>
              <a:path w="15087600">
                <a:moveTo>
                  <a:pt x="15087599" y="0"/>
                </a:moveTo>
                <a:lnTo>
                  <a:pt x="0" y="0"/>
                </a:lnTo>
              </a:path>
            </a:pathLst>
          </a:custGeom>
          <a:ln w="19049">
            <a:solidFill>
              <a:srgbClr val="CCCCCC"/>
            </a:solidFill>
          </a:ln>
        </p:spPr>
        <p:txBody>
          <a:bodyPr wrap="square" lIns="0" tIns="0" rIns="0" bIns="0" rtlCol="0"/>
          <a:lstStyle/>
          <a:p>
            <a:endParaRPr/>
          </a:p>
        </p:txBody>
      </p:sp>
      <p:sp>
        <p:nvSpPr>
          <p:cNvPr id="2" name="Holder 2"/>
          <p:cNvSpPr>
            <a:spLocks noGrp="1"/>
          </p:cNvSpPr>
          <p:nvPr>
            <p:ph type="title"/>
          </p:nvPr>
        </p:nvSpPr>
        <p:spPr>
          <a:xfrm>
            <a:off x="754380" y="427736"/>
            <a:ext cx="1357884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54380" y="2459482"/>
            <a:ext cx="1357884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29784" y="9944862"/>
            <a:ext cx="482803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4380" y="9944862"/>
            <a:ext cx="3470148"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2/20/20</a:t>
            </a:fld>
            <a:endParaRPr lang="en-US"/>
          </a:p>
        </p:txBody>
      </p:sp>
      <p:sp>
        <p:nvSpPr>
          <p:cNvPr id="6" name="Holder 6"/>
          <p:cNvSpPr>
            <a:spLocks noGrp="1"/>
          </p:cNvSpPr>
          <p:nvPr>
            <p:ph type="sldNum" sz="quarter" idx="7"/>
          </p:nvPr>
        </p:nvSpPr>
        <p:spPr>
          <a:xfrm>
            <a:off x="10863072" y="9944862"/>
            <a:ext cx="3470148"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9">
            <a:extLst>
              <a:ext uri="{FF2B5EF4-FFF2-40B4-BE49-F238E27FC236}">
                <a16:creationId xmlns:a16="http://schemas.microsoft.com/office/drawing/2014/main" id="{B002C7F0-6A14-1844-B000-A42E07A51536}"/>
              </a:ext>
            </a:extLst>
          </p:cNvPr>
          <p:cNvPicPr>
            <a:picLocks noChangeAspect="1"/>
          </p:cNvPicPr>
          <p:nvPr/>
        </p:nvPicPr>
        <p:blipFill>
          <a:blip r:embed="rId2"/>
          <a:stretch>
            <a:fillRect/>
          </a:stretch>
        </p:blipFill>
        <p:spPr>
          <a:xfrm>
            <a:off x="941595" y="1464749"/>
            <a:ext cx="8991600" cy="8559312"/>
          </a:xfrm>
          <a:prstGeom prst="rect">
            <a:avLst/>
          </a:prstGeom>
        </p:spPr>
      </p:pic>
      <p:sp>
        <p:nvSpPr>
          <p:cNvPr id="6" name="文本框 5">
            <a:extLst>
              <a:ext uri="{FF2B5EF4-FFF2-40B4-BE49-F238E27FC236}">
                <a16:creationId xmlns:a16="http://schemas.microsoft.com/office/drawing/2014/main" id="{D9324F23-4AC5-E94A-8289-683847026B96}"/>
              </a:ext>
            </a:extLst>
          </p:cNvPr>
          <p:cNvSpPr txBox="1"/>
          <p:nvPr/>
        </p:nvSpPr>
        <p:spPr>
          <a:xfrm>
            <a:off x="1046234" y="3659858"/>
            <a:ext cx="2527234" cy="3046988"/>
          </a:xfrm>
          <a:prstGeom prst="rect">
            <a:avLst/>
          </a:prstGeom>
          <a:noFill/>
        </p:spPr>
        <p:txBody>
          <a:bodyPr wrap="square" rtlCol="0">
            <a:spAutoFit/>
          </a:bodyPr>
          <a:lstStyle/>
          <a:p>
            <a:r>
              <a:rPr kumimoji="1" lang="zh-CN" altLang="en-US" sz="3200" dirty="0">
                <a:solidFill>
                  <a:schemeClr val="accent1"/>
                </a:solidFill>
              </a:rPr>
              <a:t>喜欢创意</a:t>
            </a:r>
            <a:r>
              <a:rPr kumimoji="1" lang="en-US" altLang="zh-CN" sz="3200" dirty="0">
                <a:solidFill>
                  <a:schemeClr val="accent1"/>
                </a:solidFill>
              </a:rPr>
              <a:t>T</a:t>
            </a:r>
            <a:r>
              <a:rPr kumimoji="1" lang="zh-CN" altLang="en-US" sz="3200" dirty="0">
                <a:solidFill>
                  <a:schemeClr val="accent1"/>
                </a:solidFill>
              </a:rPr>
              <a:t>恤，对衣服质量不那么关注，想买新衣服而在网站内浏览的游客</a:t>
            </a:r>
          </a:p>
        </p:txBody>
      </p:sp>
      <p:sp>
        <p:nvSpPr>
          <p:cNvPr id="7" name="矩形 6">
            <a:extLst>
              <a:ext uri="{FF2B5EF4-FFF2-40B4-BE49-F238E27FC236}">
                <a16:creationId xmlns:a16="http://schemas.microsoft.com/office/drawing/2014/main" id="{DF1EC92E-E0B3-FA4A-A5DA-B0D7CB87A0C2}"/>
              </a:ext>
            </a:extLst>
          </p:cNvPr>
          <p:cNvSpPr/>
          <p:nvPr/>
        </p:nvSpPr>
        <p:spPr>
          <a:xfrm>
            <a:off x="7038768" y="3803265"/>
            <a:ext cx="2567480" cy="2062103"/>
          </a:xfrm>
          <a:prstGeom prst="rect">
            <a:avLst/>
          </a:prstGeom>
        </p:spPr>
        <p:txBody>
          <a:bodyPr wrap="square">
            <a:spAutoFit/>
          </a:bodyPr>
          <a:lstStyle/>
          <a:p>
            <a:r>
              <a:rPr kumimoji="1" lang="zh-CN" altLang="en-US" sz="3200" dirty="0">
                <a:solidFill>
                  <a:schemeClr val="accent5"/>
                </a:solidFill>
              </a:rPr>
              <a:t>花更短时间（更快地）把衣服加入到购物车中</a:t>
            </a:r>
          </a:p>
        </p:txBody>
      </p:sp>
      <p:sp>
        <p:nvSpPr>
          <p:cNvPr id="9" name="矩形 8">
            <a:extLst>
              <a:ext uri="{FF2B5EF4-FFF2-40B4-BE49-F238E27FC236}">
                <a16:creationId xmlns:a16="http://schemas.microsoft.com/office/drawing/2014/main" id="{B5E68478-1F60-FC42-9BE4-0489562521E2}"/>
              </a:ext>
            </a:extLst>
          </p:cNvPr>
          <p:cNvSpPr/>
          <p:nvPr/>
        </p:nvSpPr>
        <p:spPr>
          <a:xfrm>
            <a:off x="4144343" y="3669317"/>
            <a:ext cx="2316605" cy="2554545"/>
          </a:xfrm>
          <a:prstGeom prst="rect">
            <a:avLst/>
          </a:prstGeom>
        </p:spPr>
        <p:txBody>
          <a:bodyPr wrap="square">
            <a:spAutoFit/>
          </a:bodyPr>
          <a:lstStyle/>
          <a:p>
            <a:pPr>
              <a:buNone/>
            </a:pPr>
            <a:r>
              <a:rPr lang="zh-CN" altLang="en-US" sz="3200" dirty="0">
                <a:latin typeface="Roboto"/>
              </a:rPr>
              <a:t>心理学家罗伯特</a:t>
            </a:r>
            <a:r>
              <a:rPr lang="en-US" altLang="zh-CN" sz="3200" dirty="0">
                <a:latin typeface="Roboto"/>
              </a:rPr>
              <a:t>·</a:t>
            </a:r>
            <a:r>
              <a:rPr lang="zh-CN" altLang="en-US" sz="3200" dirty="0">
                <a:latin typeface="Roboto"/>
              </a:rPr>
              <a:t>西奥迪尼的好书：</a:t>
            </a:r>
            <a:r>
              <a:rPr lang="en-US" altLang="zh-CN" sz="3200" dirty="0">
                <a:latin typeface="Roboto"/>
              </a:rPr>
              <a:t>《</a:t>
            </a:r>
            <a:r>
              <a:rPr lang="zh-CN" altLang="en-US" sz="3200" dirty="0">
                <a:latin typeface="Roboto"/>
              </a:rPr>
              <a:t>影响力</a:t>
            </a:r>
            <a:r>
              <a:rPr lang="en-US" altLang="zh-CN" sz="3200" dirty="0">
                <a:latin typeface="Roboto"/>
              </a:rPr>
              <a:t>》</a:t>
            </a:r>
          </a:p>
          <a:p>
            <a:r>
              <a:rPr lang="zh-CN" altLang="en-US" sz="3200" dirty="0">
                <a:latin typeface="Roboto"/>
              </a:rPr>
              <a:t>相似性原则</a:t>
            </a:r>
            <a:endParaRPr lang="zh-CN" altLang="en-US" sz="3200" dirty="0"/>
          </a:p>
        </p:txBody>
      </p:sp>
      <p:sp>
        <p:nvSpPr>
          <p:cNvPr id="10" name="矩形 9">
            <a:extLst>
              <a:ext uri="{FF2B5EF4-FFF2-40B4-BE49-F238E27FC236}">
                <a16:creationId xmlns:a16="http://schemas.microsoft.com/office/drawing/2014/main" id="{F2C9FFC5-16F3-194E-857C-17895E28773A}"/>
              </a:ext>
            </a:extLst>
          </p:cNvPr>
          <p:cNvSpPr/>
          <p:nvPr/>
        </p:nvSpPr>
        <p:spPr>
          <a:xfrm>
            <a:off x="1123279" y="7408803"/>
            <a:ext cx="2316605" cy="584775"/>
          </a:xfrm>
          <a:prstGeom prst="rect">
            <a:avLst/>
          </a:prstGeom>
        </p:spPr>
        <p:txBody>
          <a:bodyPr wrap="square">
            <a:spAutoFit/>
          </a:bodyPr>
          <a:lstStyle/>
          <a:p>
            <a:pPr>
              <a:buNone/>
            </a:pPr>
            <a:r>
              <a:rPr lang="zh-CN" altLang="en-US" sz="3200" dirty="0">
                <a:solidFill>
                  <a:srgbClr val="00B050"/>
                </a:solidFill>
                <a:latin typeface="Roboto"/>
              </a:rPr>
              <a:t>购物车</a:t>
            </a:r>
            <a:endParaRPr lang="zh-CN" altLang="en-US" sz="3200" dirty="0">
              <a:solidFill>
                <a:srgbClr val="00B050"/>
              </a:solidFill>
            </a:endParaRPr>
          </a:p>
        </p:txBody>
      </p:sp>
      <p:sp>
        <p:nvSpPr>
          <p:cNvPr id="11" name="矩形 10">
            <a:extLst>
              <a:ext uri="{FF2B5EF4-FFF2-40B4-BE49-F238E27FC236}">
                <a16:creationId xmlns:a16="http://schemas.microsoft.com/office/drawing/2014/main" id="{4686CA7D-1B7A-A246-9D99-2135F742BD34}"/>
              </a:ext>
            </a:extLst>
          </p:cNvPr>
          <p:cNvSpPr/>
          <p:nvPr/>
        </p:nvSpPr>
        <p:spPr>
          <a:xfrm>
            <a:off x="1081643" y="9004300"/>
            <a:ext cx="4861957" cy="1077218"/>
          </a:xfrm>
          <a:prstGeom prst="rect">
            <a:avLst/>
          </a:prstGeom>
        </p:spPr>
        <p:txBody>
          <a:bodyPr wrap="square">
            <a:spAutoFit/>
          </a:bodyPr>
          <a:lstStyle/>
          <a:p>
            <a:pPr>
              <a:buNone/>
            </a:pPr>
            <a:r>
              <a:rPr lang="zh-CN" altLang="en-US" sz="3200" dirty="0">
                <a:solidFill>
                  <a:srgbClr val="7030A0"/>
                </a:solidFill>
                <a:latin typeface="Roboto"/>
              </a:rPr>
              <a:t>购物车拟人化，添加商品后会从悲伤脸变高兴脸</a:t>
            </a:r>
            <a:endParaRPr lang="zh-CN" altLang="en-US" sz="3200" dirty="0">
              <a:solidFill>
                <a:srgbClr val="7030A0"/>
              </a:solidFill>
            </a:endParaRPr>
          </a:p>
        </p:txBody>
      </p:sp>
      <p:sp>
        <p:nvSpPr>
          <p:cNvPr id="13" name="矩形 12">
            <a:extLst>
              <a:ext uri="{FF2B5EF4-FFF2-40B4-BE49-F238E27FC236}">
                <a16:creationId xmlns:a16="http://schemas.microsoft.com/office/drawing/2014/main" id="{C778A920-4AC6-314D-BBE8-CE9CA425B5D7}"/>
              </a:ext>
            </a:extLst>
          </p:cNvPr>
          <p:cNvSpPr/>
          <p:nvPr/>
        </p:nvSpPr>
        <p:spPr>
          <a:xfrm>
            <a:off x="6302976" y="7428939"/>
            <a:ext cx="3028135" cy="2062103"/>
          </a:xfrm>
          <a:prstGeom prst="rect">
            <a:avLst/>
          </a:prstGeom>
        </p:spPr>
        <p:txBody>
          <a:bodyPr wrap="square">
            <a:spAutoFit/>
          </a:bodyPr>
          <a:lstStyle/>
          <a:p>
            <a:r>
              <a:rPr kumimoji="1" lang="zh-CN" altLang="en-US" sz="3200" dirty="0">
                <a:solidFill>
                  <a:schemeClr val="accent6"/>
                </a:solidFill>
                <a:latin typeface="+mj-ea"/>
                <a:ea typeface="+mj-ea"/>
              </a:rPr>
              <a:t>实验的一周内用户添加第一件商品到购物车时间缩减</a:t>
            </a:r>
            <a:r>
              <a:rPr kumimoji="1" lang="en-US" altLang="zh-CN" sz="3200" dirty="0">
                <a:solidFill>
                  <a:schemeClr val="accent6"/>
                </a:solidFill>
                <a:latin typeface="+mj-ea"/>
                <a:ea typeface="+mj-ea"/>
              </a:rPr>
              <a:t>20%</a:t>
            </a:r>
            <a:endParaRPr lang="zh-CN" altLang="en-US" sz="2800" dirty="0">
              <a:solidFill>
                <a:schemeClr val="accent6"/>
              </a:solidFill>
              <a:latin typeface="+mj-ea"/>
              <a:ea typeface="+mj-ea"/>
            </a:endParaRPr>
          </a:p>
        </p:txBody>
      </p:sp>
      <p:sp>
        <p:nvSpPr>
          <p:cNvPr id="15" name="文本框 14">
            <a:extLst>
              <a:ext uri="{FF2B5EF4-FFF2-40B4-BE49-F238E27FC236}">
                <a16:creationId xmlns:a16="http://schemas.microsoft.com/office/drawing/2014/main" id="{8224068F-04D6-DE42-8C79-8F7903813EDC}"/>
              </a:ext>
            </a:extLst>
          </p:cNvPr>
          <p:cNvSpPr txBox="1"/>
          <p:nvPr/>
        </p:nvSpPr>
        <p:spPr>
          <a:xfrm>
            <a:off x="1033935" y="602791"/>
            <a:ext cx="3262432" cy="707886"/>
          </a:xfrm>
          <a:prstGeom prst="rect">
            <a:avLst/>
          </a:prstGeom>
          <a:noFill/>
        </p:spPr>
        <p:txBody>
          <a:bodyPr wrap="none" rtlCol="0">
            <a:spAutoFit/>
          </a:bodyPr>
          <a:lstStyle/>
          <a:p>
            <a:r>
              <a:rPr kumimoji="1" lang="zh-CN" altLang="en-US" sz="4000" b="1" dirty="0">
                <a:latin typeface="PingFang SC" panose="020B0400000000000000" pitchFamily="34" charset="-122"/>
                <a:ea typeface="PingFang SC" panose="020B0400000000000000" pitchFamily="34" charset="-122"/>
              </a:rPr>
              <a:t>产品实验画布</a:t>
            </a:r>
          </a:p>
        </p:txBody>
      </p:sp>
      <p:sp>
        <p:nvSpPr>
          <p:cNvPr id="16" name="矩形 15">
            <a:extLst>
              <a:ext uri="{FF2B5EF4-FFF2-40B4-BE49-F238E27FC236}">
                <a16:creationId xmlns:a16="http://schemas.microsoft.com/office/drawing/2014/main" id="{BA040AE6-6CD3-6A46-AA5E-2FA01AE9AB18}"/>
              </a:ext>
            </a:extLst>
          </p:cNvPr>
          <p:cNvSpPr/>
          <p:nvPr/>
        </p:nvSpPr>
        <p:spPr>
          <a:xfrm>
            <a:off x="10292571" y="1372145"/>
            <a:ext cx="3922114" cy="8888524"/>
          </a:xfrm>
          <a:prstGeom prst="rect">
            <a:avLst/>
          </a:prstGeom>
        </p:spPr>
        <p:txBody>
          <a:bodyPr wrap="square">
            <a:spAutoFit/>
          </a:bodyPr>
          <a:lstStyle/>
          <a:p>
            <a:pPr>
              <a:lnSpc>
                <a:spcPct val="150000"/>
              </a:lnSpc>
            </a:pPr>
            <a:r>
              <a:rPr kumimoji="1" lang="zh-CN" altLang="en-US" sz="3200" dirty="0">
                <a:latin typeface="+mj-ea"/>
                <a:ea typeface="+mj-ea"/>
              </a:rPr>
              <a:t>产品通过购物车拟人化，让喜欢创意</a:t>
            </a:r>
            <a:r>
              <a:rPr kumimoji="1" lang="en-US" altLang="zh-CN" sz="3200" dirty="0">
                <a:latin typeface="+mj-ea"/>
                <a:ea typeface="+mj-ea"/>
              </a:rPr>
              <a:t>T</a:t>
            </a:r>
            <a:r>
              <a:rPr kumimoji="1" lang="zh-CN" altLang="en-US" sz="3200" dirty="0">
                <a:latin typeface="+mj-ea"/>
                <a:ea typeface="+mj-ea"/>
              </a:rPr>
              <a:t>恤、不那么关注质量的游客可以用“添加”操作改变购物车情绪， 那么他们会更快地添加他们要买的衣服到购物车，我们可在用户消费数据中可看到实验的一周内用户添加第一件商品到购物车时间缩减</a:t>
            </a:r>
            <a:r>
              <a:rPr kumimoji="1" lang="en-US" altLang="zh-CN" sz="3200" dirty="0">
                <a:latin typeface="+mj-ea"/>
                <a:ea typeface="+mj-ea"/>
              </a:rPr>
              <a:t>20%</a:t>
            </a:r>
            <a:endParaRPr lang="zh-CN" altLang="en-US" sz="2800" dirty="0">
              <a:latin typeface="+mj-ea"/>
              <a:ea typeface="+mj-ea"/>
            </a:endParaRPr>
          </a:p>
        </p:txBody>
      </p:sp>
      <p:cxnSp>
        <p:nvCxnSpPr>
          <p:cNvPr id="18" name="直线箭头连接符 17">
            <a:extLst>
              <a:ext uri="{FF2B5EF4-FFF2-40B4-BE49-F238E27FC236}">
                <a16:creationId xmlns:a16="http://schemas.microsoft.com/office/drawing/2014/main" id="{D72BEDD0-3967-964A-8C80-D65F00E1899C}"/>
              </a:ext>
            </a:extLst>
          </p:cNvPr>
          <p:cNvCxnSpPr>
            <a:cxnSpLocks/>
          </p:cNvCxnSpPr>
          <p:nvPr/>
        </p:nvCxnSpPr>
        <p:spPr>
          <a:xfrm flipH="1">
            <a:off x="9138430" y="2222500"/>
            <a:ext cx="1148570" cy="0"/>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73428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9">
            <a:extLst>
              <a:ext uri="{FF2B5EF4-FFF2-40B4-BE49-F238E27FC236}">
                <a16:creationId xmlns:a16="http://schemas.microsoft.com/office/drawing/2014/main" id="{B002C7F0-6A14-1844-B000-A42E07A51536}"/>
              </a:ext>
            </a:extLst>
          </p:cNvPr>
          <p:cNvPicPr>
            <a:picLocks noChangeAspect="1"/>
          </p:cNvPicPr>
          <p:nvPr/>
        </p:nvPicPr>
        <p:blipFill>
          <a:blip r:embed="rId2"/>
          <a:stretch>
            <a:fillRect/>
          </a:stretch>
        </p:blipFill>
        <p:spPr>
          <a:xfrm>
            <a:off x="941595" y="1464749"/>
            <a:ext cx="8991600" cy="8559312"/>
          </a:xfrm>
          <a:prstGeom prst="rect">
            <a:avLst/>
          </a:prstGeom>
        </p:spPr>
      </p:pic>
      <p:sp>
        <p:nvSpPr>
          <p:cNvPr id="15" name="文本框 14">
            <a:extLst>
              <a:ext uri="{FF2B5EF4-FFF2-40B4-BE49-F238E27FC236}">
                <a16:creationId xmlns:a16="http://schemas.microsoft.com/office/drawing/2014/main" id="{8224068F-04D6-DE42-8C79-8F7903813EDC}"/>
              </a:ext>
            </a:extLst>
          </p:cNvPr>
          <p:cNvSpPr txBox="1"/>
          <p:nvPr/>
        </p:nvSpPr>
        <p:spPr>
          <a:xfrm>
            <a:off x="1033935" y="602791"/>
            <a:ext cx="3262432" cy="707886"/>
          </a:xfrm>
          <a:prstGeom prst="rect">
            <a:avLst/>
          </a:prstGeom>
          <a:noFill/>
        </p:spPr>
        <p:txBody>
          <a:bodyPr wrap="none" rtlCol="0">
            <a:spAutoFit/>
          </a:bodyPr>
          <a:lstStyle/>
          <a:p>
            <a:r>
              <a:rPr kumimoji="1" lang="zh-CN" altLang="en-US" sz="4000" b="1" dirty="0">
                <a:latin typeface="PingFang SC" panose="020B0400000000000000" pitchFamily="34" charset="-122"/>
                <a:ea typeface="PingFang SC" panose="020B0400000000000000" pitchFamily="34" charset="-122"/>
              </a:rPr>
              <a:t>产品实验画布</a:t>
            </a:r>
          </a:p>
        </p:txBody>
      </p:sp>
      <p:cxnSp>
        <p:nvCxnSpPr>
          <p:cNvPr id="18" name="直线箭头连接符 17">
            <a:extLst>
              <a:ext uri="{FF2B5EF4-FFF2-40B4-BE49-F238E27FC236}">
                <a16:creationId xmlns:a16="http://schemas.microsoft.com/office/drawing/2014/main" id="{D72BEDD0-3967-964A-8C80-D65F00E1899C}"/>
              </a:ext>
            </a:extLst>
          </p:cNvPr>
          <p:cNvCxnSpPr>
            <a:cxnSpLocks/>
          </p:cNvCxnSpPr>
          <p:nvPr/>
        </p:nvCxnSpPr>
        <p:spPr>
          <a:xfrm flipH="1">
            <a:off x="9443230" y="2222500"/>
            <a:ext cx="1148570" cy="0"/>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
        <p:nvSpPr>
          <p:cNvPr id="2" name="圆角矩形 1">
            <a:extLst>
              <a:ext uri="{FF2B5EF4-FFF2-40B4-BE49-F238E27FC236}">
                <a16:creationId xmlns:a16="http://schemas.microsoft.com/office/drawing/2014/main" id="{B4D2D64F-7D60-0742-96DD-0D1A81C050CE}"/>
              </a:ext>
            </a:extLst>
          </p:cNvPr>
          <p:cNvSpPr/>
          <p:nvPr/>
        </p:nvSpPr>
        <p:spPr>
          <a:xfrm>
            <a:off x="10287000" y="1464749"/>
            <a:ext cx="4114800" cy="855931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文本框 2">
            <a:extLst>
              <a:ext uri="{FF2B5EF4-FFF2-40B4-BE49-F238E27FC236}">
                <a16:creationId xmlns:a16="http://schemas.microsoft.com/office/drawing/2014/main" id="{40EC8527-3F14-2C4B-A10C-21F2882425A1}"/>
              </a:ext>
            </a:extLst>
          </p:cNvPr>
          <p:cNvSpPr txBox="1"/>
          <p:nvPr/>
        </p:nvSpPr>
        <p:spPr>
          <a:xfrm>
            <a:off x="10668000" y="1960890"/>
            <a:ext cx="902811" cy="523220"/>
          </a:xfrm>
          <a:prstGeom prst="rect">
            <a:avLst/>
          </a:prstGeom>
          <a:noFill/>
        </p:spPr>
        <p:txBody>
          <a:bodyPr wrap="none" rtlCol="0">
            <a:spAutoFit/>
          </a:bodyPr>
          <a:lstStyle/>
          <a:p>
            <a:r>
              <a:rPr kumimoji="1" lang="zh-CN" altLang="en-US" sz="2800" dirty="0">
                <a:latin typeface="PingFang SC" panose="020B0400000000000000" pitchFamily="34" charset="-122"/>
                <a:ea typeface="PingFang SC" panose="020B0400000000000000" pitchFamily="34" charset="-122"/>
              </a:rPr>
              <a:t>假设</a:t>
            </a:r>
          </a:p>
        </p:txBody>
      </p:sp>
    </p:spTree>
    <p:extLst>
      <p:ext uri="{BB962C8B-B14F-4D97-AF65-F5344CB8AC3E}">
        <p14:creationId xmlns:p14="http://schemas.microsoft.com/office/powerpoint/2010/main" val="2376787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7DA015B438AB14DB630A527CC10DB5D" ma:contentTypeVersion="8" ma:contentTypeDescription="Create a new document." ma:contentTypeScope="" ma:versionID="777f0769150269bd80e01512e14b8465">
  <xsd:schema xmlns:xsd="http://www.w3.org/2001/XMLSchema" xmlns:xs="http://www.w3.org/2001/XMLSchema" xmlns:p="http://schemas.microsoft.com/office/2006/metadata/properties" xmlns:ns2="9a58d173-ff4c-4bec-94fa-e9c3de730b31" xmlns:ns3="24d768da-c08d-424d-9c30-faa730b9f220" targetNamespace="http://schemas.microsoft.com/office/2006/metadata/properties" ma:root="true" ma:fieldsID="d74da6ab8f0701aa6b18fcc28c55c062" ns2:_="" ns3:_="">
    <xsd:import namespace="9a58d173-ff4c-4bec-94fa-e9c3de730b31"/>
    <xsd:import namespace="24d768da-c08d-424d-9c30-faa730b9f22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58d173-ff4c-4bec-94fa-e9c3de730b3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4d768da-c08d-424d-9c30-faa730b9f220"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196E42-8BE6-4D2C-8CF9-7A8F964A9125}">
  <ds:schemaRefs>
    <ds:schemaRef ds:uri="http://schemas.microsoft.com/office/2006/documentManagement/types"/>
    <ds:schemaRef ds:uri="9a58d173-ff4c-4bec-94fa-e9c3de730b31"/>
    <ds:schemaRef ds:uri="http://purl.org/dc/terms/"/>
    <ds:schemaRef ds:uri="http://schemas.microsoft.com/office/infopath/2007/PartnerControls"/>
    <ds:schemaRef ds:uri="24d768da-c08d-424d-9c30-faa730b9f220"/>
    <ds:schemaRef ds:uri="http://purl.org/dc/dcmitype/"/>
    <ds:schemaRef ds:uri="http://purl.org/dc/elements/1.1/"/>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8D99D2C-94C2-4C1A-BAD6-2EBFECE975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58d173-ff4c-4bec-94fa-e9c3de730b31"/>
    <ds:schemaRef ds:uri="24d768da-c08d-424d-9c30-faa730b9f2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F253A2E-E457-4E84-9173-2479A32422D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884</TotalTime>
  <Words>156</Words>
  <Application>Microsoft Macintosh PowerPoint</Application>
  <PresentationFormat>自定义</PresentationFormat>
  <Paragraphs>11</Paragraphs>
  <Slides>2</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vt:i4>
      </vt:variant>
    </vt:vector>
  </HeadingPairs>
  <TitlesOfParts>
    <vt:vector size="7" baseType="lpstr">
      <vt:lpstr>宋体</vt:lpstr>
      <vt:lpstr>PingFang SC</vt:lpstr>
      <vt:lpstr>Roboto</vt:lpstr>
      <vt:lpstr>Calibri</vt:lpstr>
      <vt:lpstr>Office Theme</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Danny Jiang</cp:lastModifiedBy>
  <cp:revision>4</cp:revision>
  <dcterms:created xsi:type="dcterms:W3CDTF">2018-03-21T02:49:32Z</dcterms:created>
  <dcterms:modified xsi:type="dcterms:W3CDTF">2020-02-20T06:17:34Z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Google</vt:lpwstr>
  </property>
  <property fmtid="{D5CDD505-2E9C-101B-9397-08002B2CF9AE}" pid="3" name="ContentTypeId">
    <vt:lpwstr>0x010100B7DA015B438AB14DB630A527CC10DB5D</vt:lpwstr>
  </property>
</Properties>
</file>